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8"/>
  </p:handoutMasterIdLst>
  <p:sldIdLst>
    <p:sldId id="278" r:id="rId3"/>
    <p:sldId id="282" r:id="rId4"/>
    <p:sldId id="258" r:id="rId5"/>
    <p:sldId id="283" r:id="rId6"/>
    <p:sldId id="265" r:id="rId7"/>
    <p:sldId id="257" r:id="rId8"/>
    <p:sldId id="260" r:id="rId9"/>
    <p:sldId id="262" r:id="rId10"/>
    <p:sldId id="279" r:id="rId11"/>
    <p:sldId id="264" r:id="rId12"/>
    <p:sldId id="267" r:id="rId13"/>
    <p:sldId id="270" r:id="rId14"/>
    <p:sldId id="274" r:id="rId15"/>
    <p:sldId id="280" r:id="rId16"/>
    <p:sldId id="266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1D590-7F91-4E4D-A3A7-0861C51A48B5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3A91-2B0F-4114-B5BD-8D2D53F20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4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AFB1E-33F1-4A7F-B04D-2027B97DE063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9F4E4-4188-461A-ACAB-8EA6FFB48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9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DFB84-9634-460E-A11C-6BDCAFE9B44B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2A331-B3BD-4948-BBFF-FC94A3A00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F28EA-38A9-4C27-B948-FD7218628D0E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5C2CE-0E19-4324-A081-28B63747AE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6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24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1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03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53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19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72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12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1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D4EAF-C95E-4AF9-90A2-9346D2240807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863C7-F5CA-44A2-BA04-F1649FC28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21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79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73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8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C0F66-061F-4B9A-A3DA-7BB702C183EB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ECD6-72C9-448E-A4B8-24842E627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530B5-2E7D-4C77-94F8-28A7BCEFE090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80C8A-D04A-46EE-BE8B-DC577F746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7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1E1BD-B06A-4D9B-A13B-8D4ADC2D8134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BCD33-1300-44AE-B7D2-C8F2A2D7D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0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9CCDC-68A1-4EB3-B750-F2D718E34E97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370D2-CB83-4BEC-9093-03AF8B5E8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FC37FB-9D20-4339-847F-A2BA53A76E78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98BB1-A26D-4552-99E7-838DD45AE9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3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20615-310B-406E-B5F9-84DC1C3B79A6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A5129-534E-49BF-9395-FF8C2E66D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2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AED48-52D5-4E5E-B437-BB7D8DDDD521}" type="datetime1">
              <a:rPr lang="en-US"/>
              <a:pPr/>
              <a:t>9/3/2015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6B24-DA62-4CE8-AA24-FB7AEFBA87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3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29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5051A82-5E1C-42AA-83ED-769D2DCE420C}" type="datetime1">
              <a:rPr lang="en-US">
                <a:ea typeface="ＭＳ Ｐゴシック" pitchFamily="29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9/3/2015</a:t>
            </a:fld>
            <a:endParaRPr lang="en-US">
              <a:ea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29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3603B5B-2087-470E-BEEE-FFD252539D15}" type="slidenum">
              <a:rPr lang="en-US">
                <a:ea typeface="ＭＳ Ｐゴシック" pitchFamily="29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53CD7A-1658-4956-9531-CE307C00DDD2}" type="datetimeFigureOut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03/09/2015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7D6EC4-FC34-4CFF-84D6-3F3481B4E8BF}" type="slidenum">
              <a:rPr lang="en-C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3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kMUdeB06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2048" y="3429000"/>
            <a:ext cx="507605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Learning Intention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Today we will calculate the length of the unknown side of a right angle triangle. 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616" y="3429000"/>
            <a:ext cx="34918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Agenda for Sept 3rd</a:t>
            </a:r>
            <a:r>
              <a:rPr lang="en-US" b="1" dirty="0" smtClean="0"/>
              <a:t>: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Review assignment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Classroom Expectations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Pythagorean Theorem Lesson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Practice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7" y="476672"/>
            <a:ext cx="86641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70C0"/>
                </a:solidFill>
              </a:rPr>
              <a:t>WARM UP INSTRUCTIONS:</a:t>
            </a:r>
          </a:p>
          <a:p>
            <a:endParaRPr lang="en-US" sz="2000" b="1" u="sng" dirty="0" smtClean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rgbClr val="0070C0"/>
                </a:solidFill>
              </a:rPr>
              <a:t>On a post-it note, write down 1-2 rules for common classroom expectations.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2) Please take a few minutes to complete your Grade 8 review assignment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3</a:t>
            </a:r>
            <a:r>
              <a:rPr lang="en-US" sz="2000" dirty="0" smtClean="0">
                <a:solidFill>
                  <a:srgbClr val="0070C0"/>
                </a:solidFill>
              </a:rPr>
              <a:t>) If you were absent for the first class, please fill out the Student Info Sheet.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6907">
            <a:off x="888098" y="5162830"/>
            <a:ext cx="20162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7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pPr algn="l"/>
            <a:r>
              <a:rPr lang="en-CA" u="sng" dirty="0" smtClean="0"/>
              <a:t>Pythagorean Theorem</a:t>
            </a:r>
            <a:endParaRPr lang="en-CA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3"/>
                <a:ext cx="8229600" cy="3312367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en-CA" sz="8000" dirty="0" smtClean="0">
                    <a:solidFill>
                      <a:schemeClr val="tx1"/>
                    </a:solidFill>
                  </a:rPr>
                  <a:t>If you square the length of the legs and add them together, you get the square of the length of the hypotenuse.</a:t>
                </a:r>
              </a:p>
              <a:p>
                <a:pPr marL="0" indent="0">
                  <a:buNone/>
                </a:pPr>
                <a:endParaRPr lang="en-C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7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7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CA" sz="7400" b="0" i="1" baseline="300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CA" sz="7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CA" sz="7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CA" sz="7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CA" sz="7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CA" sz="7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7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CA" sz="7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sz="6300" dirty="0">
                  <a:solidFill>
                    <a:schemeClr val="tx1"/>
                  </a:solidFill>
                </a:endParaRPr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pPr marL="0" indent="0">
                  <a:buNone/>
                </a:pPr>
                <a:r>
                  <a:rPr lang="en-CA" dirty="0"/>
                  <a:t>	</a:t>
                </a:r>
                <a:r>
                  <a:rPr lang="en-CA" dirty="0" smtClean="0"/>
                  <a:t>	</a:t>
                </a:r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3"/>
                <a:ext cx="8229600" cy="3312367"/>
              </a:xfrm>
              <a:blipFill rotWithShape="1">
                <a:blip r:embed="rId2"/>
                <a:stretch>
                  <a:fillRect l="-1852" t="-533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2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2016224"/>
          </a:xfrm>
        </p:spPr>
        <p:txBody>
          <a:bodyPr/>
          <a:lstStyle/>
          <a:p>
            <a:pPr marL="0" indent="0">
              <a:buNone/>
            </a:pPr>
            <a:r>
              <a:rPr lang="en-CA" sz="4000" dirty="0" smtClean="0">
                <a:solidFill>
                  <a:schemeClr val="tx1"/>
                </a:solidFill>
              </a:rPr>
              <a:t>Example 1: Find the length of the hypotenuse 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29" name="Group 28"/>
          <p:cNvGrpSpPr/>
          <p:nvPr/>
        </p:nvGrpSpPr>
        <p:grpSpPr>
          <a:xfrm>
            <a:off x="1272557" y="2064781"/>
            <a:ext cx="2983579" cy="1440554"/>
            <a:chOff x="1272557" y="2064781"/>
            <a:chExt cx="2983579" cy="1440554"/>
          </a:xfrm>
        </p:grpSpPr>
        <p:sp>
          <p:nvSpPr>
            <p:cNvPr id="6" name="Right Triangle 5"/>
            <p:cNvSpPr/>
            <p:nvPr/>
          </p:nvSpPr>
          <p:spPr>
            <a:xfrm rot="21587914">
              <a:off x="1285855" y="2064781"/>
              <a:ext cx="2970281" cy="1421911"/>
            </a:xfrm>
            <a:prstGeom prst="rtTriangle">
              <a:avLst/>
            </a:prstGeom>
            <a:noFill/>
            <a:ln w="38100"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\\\\\\\\\\\\\\\\\</a:t>
              </a:r>
              <a:endParaRPr lang="en-CA" dirty="0"/>
            </a:p>
          </p:txBody>
        </p:sp>
        <p:sp>
          <p:nvSpPr>
            <p:cNvPr id="22" name="Rectangle 21"/>
            <p:cNvSpPr/>
            <p:nvPr/>
          </p:nvSpPr>
          <p:spPr>
            <a:xfrm rot="5296907">
              <a:off x="1272557" y="3341935"/>
              <a:ext cx="163400" cy="163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\</a:t>
              </a:r>
              <a:endParaRPr lang="en-CA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02092" y="25910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 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363652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8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2303748" y="21959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88024" y="1759809"/>
                <a:ext cx="3744416" cy="3452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dirty="0" smtClean="0"/>
              </a:p>
              <a:p>
                <a:r>
                  <a:rPr lang="en-CA" dirty="0" smtClean="0"/>
                  <a:t>	</a:t>
                </a:r>
                <a:r>
                  <a:rPr lang="en-CA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 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dirty="0" smtClean="0"/>
              </a:p>
              <a:p>
                <a:endParaRPr lang="en-CA" i="1" dirty="0" smtClean="0"/>
              </a:p>
              <a:p>
                <a:r>
                  <a:rPr lang="en-CA" i="1" dirty="0" smtClean="0"/>
                  <a:t>  </a:t>
                </a:r>
                <a:r>
                  <a:rPr lang="en-CA" dirty="0" smtClean="0"/>
                  <a:t>	 </a:t>
                </a:r>
                <a:r>
                  <a:rPr lang="en-CA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CA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CA" baseline="30000" dirty="0" smtClean="0"/>
                  <a:t> </a:t>
                </a:r>
                <a:r>
                  <a:rPr lang="en-CA" dirty="0" smtClean="0"/>
                  <a:t>= (6 )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+ (8 )</a:t>
                </a:r>
                <a:r>
                  <a:rPr lang="en-CA" baseline="30000" dirty="0" smtClean="0"/>
                  <a:t>2</a:t>
                </a:r>
              </a:p>
              <a:p>
                <a:endParaRPr lang="en-CA" dirty="0" smtClean="0"/>
              </a:p>
              <a:p>
                <a:r>
                  <a:rPr lang="en-CA" dirty="0"/>
                  <a:t>	</a:t>
                </a:r>
                <a:r>
                  <a:rPr lang="en-CA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= 36 + 64 </a:t>
                </a:r>
                <a:endParaRPr lang="en-CA" baseline="30000" dirty="0" smtClean="0"/>
              </a:p>
              <a:p>
                <a:r>
                  <a:rPr lang="en-CA" dirty="0" smtClean="0"/>
                  <a:t>	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  c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= 100  </a:t>
                </a:r>
              </a:p>
              <a:p>
                <a:endParaRPr lang="en-CA" baseline="30000" dirty="0" smtClean="0"/>
              </a:p>
              <a:p>
                <a:r>
                  <a:rPr lang="en-CA" baseline="30000" dirty="0"/>
                  <a:t>	</a:t>
                </a: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C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CA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CA" baseline="30000" dirty="0" smtClean="0"/>
                  <a:t>   </a:t>
                </a:r>
                <a:r>
                  <a:rPr lang="en-CA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e>
                    </m:rad>
                  </m:oMath>
                </a14:m>
                <a:endParaRPr lang="en-CA" baseline="30000" dirty="0" smtClean="0"/>
              </a:p>
              <a:p>
                <a:endParaRPr lang="en-CA" baseline="30000" dirty="0"/>
              </a:p>
              <a:p>
                <a:r>
                  <a:rPr lang="en-CA" baseline="30000" dirty="0" smtClean="0"/>
                  <a:t>	</a:t>
                </a:r>
                <a:r>
                  <a:rPr lang="en-CA" dirty="0"/>
                  <a:t> </a:t>
                </a:r>
                <a:r>
                  <a:rPr lang="en-CA" dirty="0" smtClean="0"/>
                  <a:t>    c = 10</a:t>
                </a:r>
              </a:p>
              <a:p>
                <a:endParaRPr lang="en-CA" baseline="30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759809"/>
                <a:ext cx="3744416" cy="34524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41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2016224"/>
          </a:xfrm>
        </p:spPr>
        <p:txBody>
          <a:bodyPr/>
          <a:lstStyle/>
          <a:p>
            <a:pPr marL="0" indent="0">
              <a:buNone/>
            </a:pPr>
            <a:r>
              <a:rPr lang="en-CA" sz="4000" dirty="0" smtClean="0">
                <a:solidFill>
                  <a:schemeClr val="tx1"/>
                </a:solidFill>
              </a:rPr>
              <a:t>Example 2: Find the length of the hypotenuse 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88024" y="1628800"/>
                <a:ext cx="3744416" cy="4622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CA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CA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= </m:t>
                          </m:r>
                          <m:r>
                            <a:rPr lang="en-CA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CA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CA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CA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CA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dirty="0" smtClean="0"/>
              </a:p>
              <a:p>
                <a:endParaRPr lang="en-CA" dirty="0" smtClean="0"/>
              </a:p>
              <a:p>
                <a:r>
                  <a:rPr lang="en-CA" dirty="0" smtClean="0"/>
                  <a:t>Fill in what you know…</a:t>
                </a:r>
              </a:p>
              <a:p>
                <a:endParaRPr lang="en-CA" dirty="0" smtClean="0"/>
              </a:p>
              <a:p>
                <a:r>
                  <a:rPr lang="en-CA" dirty="0" smtClean="0"/>
                  <a:t>  	c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 = (7 )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+ (3 )</a:t>
                </a:r>
                <a:r>
                  <a:rPr lang="en-CA" baseline="30000" dirty="0" smtClean="0"/>
                  <a:t>2</a:t>
                </a:r>
              </a:p>
              <a:p>
                <a:endParaRPr lang="en-CA" dirty="0" smtClean="0"/>
              </a:p>
              <a:p>
                <a:r>
                  <a:rPr lang="en-CA" dirty="0"/>
                  <a:t>	c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= 49 + 9  </a:t>
                </a:r>
                <a:endParaRPr lang="en-CA" baseline="30000" dirty="0" smtClean="0"/>
              </a:p>
              <a:p>
                <a:r>
                  <a:rPr lang="en-CA" dirty="0" smtClean="0"/>
                  <a:t>	</a:t>
                </a:r>
              </a:p>
              <a:p>
                <a:r>
                  <a:rPr lang="en-CA" dirty="0"/>
                  <a:t>	</a:t>
                </a:r>
                <a:r>
                  <a:rPr lang="en-CA" dirty="0" smtClean="0"/>
                  <a:t> c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= 58 </a:t>
                </a:r>
              </a:p>
              <a:p>
                <a:endParaRPr lang="en-CA" baseline="30000" dirty="0" smtClean="0"/>
              </a:p>
              <a:p>
                <a:r>
                  <a:rPr lang="en-CA" baseline="30000" dirty="0"/>
                  <a:t>	</a:t>
                </a: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CA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CA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CA" b="0" i="1" smtClean="0">
                            <a:latin typeface="Cambria Math"/>
                          </a:rPr>
                          <m:t>58</m:t>
                        </m:r>
                      </m:e>
                    </m:rad>
                  </m:oMath>
                </a14:m>
                <a:endParaRPr lang="en-CA" baseline="30000" dirty="0" smtClean="0"/>
              </a:p>
              <a:p>
                <a:endParaRPr lang="en-CA" baseline="30000" dirty="0"/>
              </a:p>
              <a:p>
                <a:r>
                  <a:rPr lang="en-CA" baseline="30000" dirty="0" smtClean="0"/>
                  <a:t>	</a:t>
                </a:r>
                <a:r>
                  <a:rPr lang="en-CA" dirty="0"/>
                  <a:t> </a:t>
                </a:r>
                <a:r>
                  <a:rPr lang="en-CA" dirty="0" smtClean="0"/>
                  <a:t>    c = x = 7.6</a:t>
                </a:r>
              </a:p>
              <a:p>
                <a:endParaRPr lang="en-CA" baseline="30000" dirty="0"/>
              </a:p>
              <a:p>
                <a:endParaRPr lang="en-CA" baseline="30000" dirty="0"/>
              </a:p>
              <a:p>
                <a:r>
                  <a:rPr lang="en-CA" baseline="30000" dirty="0" smtClean="0"/>
                  <a:t>	</a:t>
                </a:r>
              </a:p>
              <a:p>
                <a:r>
                  <a:rPr lang="en-CA" baseline="30000" dirty="0"/>
                  <a:t>	</a:t>
                </a:r>
                <a:endParaRPr lang="en-CA" baseline="30000" dirty="0" smtClean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628800"/>
                <a:ext cx="3744416" cy="4622804"/>
              </a:xfrm>
              <a:prstGeom prst="rect">
                <a:avLst/>
              </a:prstGeom>
              <a:blipFill rotWithShape="1">
                <a:blip r:embed="rId2"/>
                <a:stretch>
                  <a:fillRect l="-130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511660" y="2289530"/>
            <a:ext cx="792088" cy="172819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87624" y="2289530"/>
            <a:ext cx="1116124" cy="2147582"/>
            <a:chOff x="1187624" y="2289530"/>
            <a:chExt cx="1116124" cy="2147582"/>
          </a:xfrm>
        </p:grpSpPr>
        <p:sp>
          <p:nvSpPr>
            <p:cNvPr id="24" name="TextBox 23"/>
            <p:cNvSpPr txBox="1"/>
            <p:nvPr/>
          </p:nvSpPr>
          <p:spPr>
            <a:xfrm>
              <a:off x="1187624" y="2968960"/>
              <a:ext cx="46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7 </a:t>
              </a:r>
              <a:endParaRPr lang="en-CA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63688" y="4067780"/>
              <a:ext cx="46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/>
                <a:t>3</a:t>
              </a:r>
              <a:endParaRPr lang="en-CA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71700" y="2993184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/>
                <a:t>x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511660" y="2289530"/>
              <a:ext cx="792088" cy="1728192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511660" y="2294305"/>
              <a:ext cx="72008" cy="7200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6618" y="3945714"/>
              <a:ext cx="72008" cy="7200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57907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rrowheads="1"/>
          </p:cNvSpPr>
          <p:nvPr/>
        </p:nvSpPr>
        <p:spPr bwMode="auto">
          <a:xfrm>
            <a:off x="1009649" y="1844451"/>
            <a:ext cx="2265363" cy="225107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prstClr val="black"/>
              </a:solidFill>
              <a:latin typeface="Arial" charset="0"/>
              <a:ea typeface="ＭＳ Ｐゴシック" pitchFamily="29" charset="-128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575899" y="2677888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ea typeface="ＭＳ Ｐゴシック" pitchFamily="29" charset="-128"/>
              </a:rPr>
              <a:t>a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335086" y="4077072"/>
            <a:ext cx="12394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ea typeface="ＭＳ Ｐゴシック" pitchFamily="29" charset="-128"/>
              </a:rPr>
              <a:t>30 </a:t>
            </a:r>
            <a:r>
              <a:rPr lang="en-US" sz="3200" dirty="0">
                <a:solidFill>
                  <a:prstClr val="black"/>
                </a:solidFill>
                <a:ea typeface="ＭＳ Ｐゴシック" pitchFamily="29" charset="-128"/>
              </a:rPr>
              <a:t>d</a:t>
            </a:r>
            <a:r>
              <a:rPr lang="en-US" sz="3200" smtClean="0">
                <a:solidFill>
                  <a:prstClr val="black"/>
                </a:solidFill>
                <a:ea typeface="ＭＳ Ｐゴシック" pitchFamily="29" charset="-128"/>
              </a:rPr>
              <a:t>m</a:t>
            </a:r>
            <a:endParaRPr lang="en-US" sz="3200" dirty="0">
              <a:solidFill>
                <a:prstClr val="black"/>
              </a:solidFill>
              <a:ea typeface="ＭＳ Ｐゴシック" pitchFamily="29" charset="-128"/>
            </a:endParaRP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227013" y="153988"/>
            <a:ext cx="53144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ea typeface="ＭＳ Ｐゴシック" pitchFamily="29" charset="-128"/>
              </a:rPr>
              <a:t>Ex 3.  Find the length of a LEG. </a:t>
            </a:r>
            <a:endParaRPr lang="en-US" sz="3200" i="1" u="sng" dirty="0">
              <a:solidFill>
                <a:srgbClr val="FF0000"/>
              </a:solidFill>
              <a:ea typeface="ＭＳ Ｐゴシック" pitchFamily="29" charset="-128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1835696" y="2276872"/>
            <a:ext cx="12394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ea typeface="ＭＳ Ｐゴシック" pitchFamily="29" charset="-128"/>
              </a:rPr>
              <a:t>32 </a:t>
            </a:r>
            <a:r>
              <a:rPr lang="en-US" sz="3200" dirty="0" err="1" smtClean="0">
                <a:solidFill>
                  <a:prstClr val="black"/>
                </a:solidFill>
                <a:ea typeface="ＭＳ Ｐゴシック" pitchFamily="29" charset="-128"/>
              </a:rPr>
              <a:t>dm</a:t>
            </a:r>
            <a:endParaRPr lang="en-US" sz="3200" dirty="0">
              <a:solidFill>
                <a:prstClr val="black"/>
              </a:solidFill>
              <a:ea typeface="ＭＳ Ｐゴシック" pitchFamily="29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09649" y="3898676"/>
            <a:ext cx="238125" cy="19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prstClr val="black"/>
              </a:solidFill>
              <a:latin typeface="Arial" charset="0"/>
              <a:ea typeface="ＭＳ Ｐゴシック" pitchFamily="2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51920" y="1723648"/>
                <a:ext cx="4608512" cy="4012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𝐼𝑓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CA" b="0" i="1" baseline="30000" smtClean="0">
                              <a:latin typeface="Cambria Math"/>
                            </a:rPr>
                            <m:t>2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= </m:t>
                          </m:r>
                          <m:r>
                            <a:rPr lang="en-CA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CA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CA" b="0" i="1" smtClean="0">
                          <a:latin typeface="Cambria Math"/>
                        </a:rPr>
                        <m:t> </m:t>
                      </m:r>
                      <m:r>
                        <a:rPr lang="en-CA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CA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CA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dirty="0" smtClean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b="1" dirty="0" smtClean="0"/>
              </a:p>
              <a:p>
                <a:r>
                  <a:rPr lang="en-CA" b="1" dirty="0"/>
                  <a:t>	</a:t>
                </a:r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1" i="1" smtClean="0">
                            <a:latin typeface="Cambria Math"/>
                          </a:rPr>
                          <m:t>  </m:t>
                        </m:r>
                        <m:r>
                          <a:rPr lang="en-CA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b="1" i="1" smtClean="0">
                        <a:latin typeface="Cambria Math"/>
                      </a:rPr>
                      <m:t> =</m:t>
                    </m:r>
                    <m:sSup>
                      <m:sSupPr>
                        <m:ctrlPr>
                          <a:rPr lang="en-CA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CA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CA" b="1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chemeClr val="tx1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en-C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C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CA" b="1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                     </m:t>
                        </m:r>
                        <m:r>
                          <a:rPr lang="en-CA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(32</m:t>
                        </m:r>
                        <m:r>
                          <a:rPr lang="en-CA" b="0" i="1" smtClean="0">
                            <a:latin typeface="Cambria Math"/>
                          </a:rPr>
                          <m:t>𝑑𝑚</m:t>
                        </m:r>
                        <m:r>
                          <a:rPr lang="en-CA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en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CA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30</m:t>
                            </m:r>
                            <m:r>
                              <a:rPr lang="en-CA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𝑑𝑚</m:t>
                            </m:r>
                          </m:e>
                        </m:d>
                      </m:e>
                      <m:sup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b="0" dirty="0" smtClean="0">
                  <a:solidFill>
                    <a:schemeClr val="tx1"/>
                  </a:solidFill>
                </a:endParaRPr>
              </a:p>
              <a:p>
                <a:endParaRPr lang="en-CA" b="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                     </m:t>
                        </m:r>
                        <m:r>
                          <a:rPr lang="en-CA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1024 </m:t>
                        </m:r>
                        <m:r>
                          <a:rPr lang="en-CA" b="0" i="1" smtClean="0">
                            <a:latin typeface="Cambria Math"/>
                          </a:rPr>
                          <m:t>𝑑𝑚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dirty="0" smtClean="0"/>
                  <a:t> 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tx1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en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900</m:t>
                        </m:r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𝑑𝑚</m:t>
                        </m:r>
                      </m:e>
                      <m:sup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en-CA" dirty="0" smtClean="0"/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124 </m:t>
                        </m:r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𝑑𝑚</m:t>
                        </m:r>
                      </m:e>
                      <m:sup>
                        <m:r>
                          <a:rPr lang="en-C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dirty="0" smtClean="0"/>
              </a:p>
              <a:p>
                <a:r>
                  <a:rPr lang="en-CA" dirty="0" smtClean="0"/>
                  <a:t>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CA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CA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CA" b="0" i="1" smtClean="0">
                            <a:latin typeface="Cambria Math"/>
                          </a:rPr>
                          <m:t>124 </m:t>
                        </m:r>
                        <m:r>
                          <a:rPr lang="en-CA" b="0" i="1" smtClean="0">
                            <a:latin typeface="Cambria Math"/>
                          </a:rPr>
                          <m:t>𝑑𝑚</m:t>
                        </m:r>
                        <m:r>
                          <a:rPr lang="en-CA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CA" dirty="0" smtClean="0"/>
              </a:p>
              <a:p>
                <a:endParaRPr lang="en-CA" dirty="0"/>
              </a:p>
              <a:p>
                <a:r>
                  <a:rPr lang="en-CA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CA" dirty="0" smtClean="0"/>
                  <a:t> =  11.1 </a:t>
                </a:r>
                <a:r>
                  <a:rPr lang="en-CA" dirty="0" err="1" smtClean="0"/>
                  <a:t>dm</a:t>
                </a:r>
                <a:endParaRPr lang="en-CA" dirty="0" smtClean="0"/>
              </a:p>
              <a:p>
                <a:endParaRPr lang="en-CA" dirty="0" smtClean="0"/>
              </a:p>
              <a:p>
                <a:endParaRPr lang="en-CA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723648"/>
                <a:ext cx="4608512" cy="40127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172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 4:  Do the following 3 side lengths make a right-angle triangle?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15 cm,  20 cm,  30 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2636912"/>
                <a:ext cx="576064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 </m:t>
                        </m:r>
                        <m:r>
                          <a:rPr lang="en-CA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CA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dirty="0" smtClean="0"/>
                  <a:t> = c</a:t>
                </a:r>
                <a:r>
                  <a:rPr lang="en-CA" baseline="30000" dirty="0" smtClean="0"/>
                  <a:t>2</a:t>
                </a:r>
                <a:endParaRPr lang="en-CA" baseline="30000" dirty="0"/>
              </a:p>
              <a:p>
                <a:endParaRPr lang="en-CA" dirty="0" smtClean="0"/>
              </a:p>
              <a:p>
                <a:r>
                  <a:rPr lang="en-CA" dirty="0" smtClean="0"/>
                  <a:t>(15 )</a:t>
                </a:r>
                <a:r>
                  <a:rPr lang="en-CA" baseline="30000" dirty="0" smtClean="0"/>
                  <a:t>2</a:t>
                </a:r>
                <a:r>
                  <a:rPr lang="en-CA" dirty="0" smtClean="0"/>
                  <a:t> + (20 )</a:t>
                </a:r>
                <a:r>
                  <a:rPr lang="en-CA" baseline="30000" dirty="0" smtClean="0"/>
                  <a:t>2 </a:t>
                </a:r>
                <a:r>
                  <a:rPr lang="en-CA" dirty="0" smtClean="0"/>
                  <a:t>= (30)</a:t>
                </a:r>
                <a:r>
                  <a:rPr lang="en-CA" baseline="30000" dirty="0" smtClean="0"/>
                  <a:t>2</a:t>
                </a:r>
              </a:p>
              <a:p>
                <a:endParaRPr lang="en-CA" dirty="0" smtClean="0"/>
              </a:p>
              <a:p>
                <a:r>
                  <a:rPr lang="en-CA" dirty="0" smtClean="0"/>
                  <a:t>225 + 400 = 900  </a:t>
                </a:r>
                <a:endParaRPr lang="en-CA" baseline="30000" dirty="0"/>
              </a:p>
              <a:p>
                <a:r>
                  <a:rPr lang="en-CA" baseline="30000" dirty="0" smtClean="0"/>
                  <a:t> </a:t>
                </a:r>
                <a:r>
                  <a:rPr lang="en-CA" dirty="0" smtClean="0"/>
                  <a:t>          625 = 900</a:t>
                </a:r>
              </a:p>
              <a:p>
                <a:endParaRPr lang="en-CA" dirty="0"/>
              </a:p>
              <a:p>
                <a:r>
                  <a:rPr lang="en-CA" dirty="0" smtClean="0"/>
                  <a:t>This doesn’t work! So, the answer must be “no!”</a:t>
                </a:r>
              </a:p>
              <a:p>
                <a:endParaRPr lang="en-CA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36912"/>
                <a:ext cx="5760640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847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38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/>
          <a:lstStyle/>
          <a:p>
            <a:pPr algn="l"/>
            <a:r>
              <a:rPr lang="en-CA" u="sng" dirty="0" smtClean="0"/>
              <a:t>Summary</a:t>
            </a:r>
            <a:r>
              <a:rPr lang="en-CA" dirty="0" smtClean="0"/>
              <a:t>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340768"/>
                <a:ext cx="8229600" cy="54726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CA" sz="3200" dirty="0" smtClean="0">
                    <a:solidFill>
                      <a:schemeClr val="tx1"/>
                    </a:solidFill>
                  </a:rPr>
                  <a:t>Missing hypotenuse?  </a:t>
                </a:r>
                <a:r>
                  <a:rPr lang="en-CA" sz="32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CA" sz="3200" b="1" baseline="30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CA" sz="32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C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sz="320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C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C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CA" sz="32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CA" sz="3200" dirty="0" smtClean="0">
                  <a:solidFill>
                    <a:schemeClr val="tx1"/>
                  </a:solidFill>
                </a:endParaRPr>
              </a:p>
              <a:p>
                <a:r>
                  <a:rPr lang="en-CA" sz="3200" dirty="0" smtClean="0">
                    <a:solidFill>
                      <a:schemeClr val="tx1"/>
                    </a:solidFill>
                  </a:rPr>
                  <a:t>Missing leg?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sz="32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CA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CA" sz="32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CA" sz="3200" b="1" dirty="0" smtClean="0">
                  <a:solidFill>
                    <a:schemeClr val="tx1"/>
                  </a:solidFill>
                </a:endParaRPr>
              </a:p>
              <a:p>
                <a:r>
                  <a:rPr lang="en-CA" sz="3200" dirty="0" smtClean="0">
                    <a:solidFill>
                      <a:schemeClr val="tx1"/>
                    </a:solidFill>
                  </a:rPr>
                  <a:t>You will ALWAYS take the square root as the last step!</a:t>
                </a:r>
              </a:p>
              <a:p>
                <a:pPr marL="0" indent="0">
                  <a:buNone/>
                </a:pPr>
                <a:endParaRPr lang="en-CA" sz="3200" i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CA" sz="3200" b="1" i="1" dirty="0" smtClean="0"/>
              </a:p>
              <a:p>
                <a:pPr marL="0" indent="0" algn="ctr">
                  <a:buNone/>
                </a:pPr>
                <a:r>
                  <a:rPr lang="en-CA" sz="3200" b="1" dirty="0" smtClean="0">
                    <a:solidFill>
                      <a:srgbClr val="FF0000"/>
                    </a:solidFill>
                  </a:rPr>
                  <a:t>HOMEWORK:  Workbook, Page 1 </a:t>
                </a:r>
              </a:p>
              <a:p>
                <a:pPr marL="0" indent="0" algn="ctr">
                  <a:buNone/>
                </a:pPr>
                <a:r>
                  <a:rPr lang="en-CA" sz="3200" b="1" dirty="0">
                    <a:solidFill>
                      <a:srgbClr val="FF0000"/>
                    </a:solidFill>
                  </a:rPr>
                  <a:t>	</a:t>
                </a:r>
                <a:r>
                  <a:rPr lang="en-CA" sz="3200" b="1" dirty="0" smtClean="0">
                    <a:solidFill>
                      <a:srgbClr val="FF0000"/>
                    </a:solidFill>
                  </a:rPr>
                  <a:t>#1, 2</a:t>
                </a:r>
              </a:p>
              <a:p>
                <a:pPr marL="0" indent="0">
                  <a:buNone/>
                </a:pPr>
                <a:endParaRPr lang="en-CA" sz="26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340768"/>
                <a:ext cx="8229600" cy="5472608"/>
              </a:xfrm>
              <a:blipFill rotWithShape="1">
                <a:blip r:embed="rId2"/>
                <a:stretch>
                  <a:fillRect l="-1630" t="-2116" b="-2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7380312" y="260648"/>
            <a:ext cx="1944216" cy="1275615"/>
            <a:chOff x="5868144" y="404664"/>
            <a:chExt cx="2520280" cy="1794720"/>
          </a:xfrm>
        </p:grpSpPr>
        <p:grpSp>
          <p:nvGrpSpPr>
            <p:cNvPr id="4" name="Group 3"/>
            <p:cNvGrpSpPr/>
            <p:nvPr/>
          </p:nvGrpSpPr>
          <p:grpSpPr>
            <a:xfrm>
              <a:off x="6151667" y="404664"/>
              <a:ext cx="1918708" cy="1440554"/>
              <a:chOff x="1272557" y="2064781"/>
              <a:chExt cx="2983579" cy="1440554"/>
            </a:xfrm>
          </p:grpSpPr>
          <p:sp>
            <p:nvSpPr>
              <p:cNvPr id="5" name="Right Triangle 4"/>
              <p:cNvSpPr/>
              <p:nvPr/>
            </p:nvSpPr>
            <p:spPr>
              <a:xfrm rot="21587914">
                <a:off x="1285855" y="2064781"/>
                <a:ext cx="2970281" cy="1421911"/>
              </a:xfrm>
              <a:prstGeom prst="rtTriangle">
                <a:avLst/>
              </a:prstGeom>
              <a:noFill/>
              <a:ln w="38100"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 smtClean="0"/>
                  <a:t>\\\\\\\\\\\\\\\\\</a:t>
                </a:r>
                <a:endParaRPr lang="en-CA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5296907">
                <a:off x="1272557" y="3341935"/>
                <a:ext cx="163400" cy="163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dirty="0" smtClean="0"/>
                  <a:t>\</a:t>
                </a:r>
                <a:endParaRPr lang="en-CA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868144" y="97143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 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2240" y="183005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b 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48264" y="61139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c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8614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3600" b="1" dirty="0" smtClean="0">
                <a:solidFill>
                  <a:srgbClr val="00B050"/>
                </a:solidFill>
              </a:rPr>
              <a:t>Do only those things that will promote your learning and the learning of others.</a:t>
            </a:r>
            <a:endParaRPr lang="en-CA" sz="3600" b="1" dirty="0">
              <a:solidFill>
                <a:srgbClr val="00B05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71329"/>
            <a:ext cx="1924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3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3600" dirty="0" smtClean="0"/>
              <a:t>World 1.1 – Pythagorean Theorem</a:t>
            </a:r>
            <a:endParaRPr lang="en-C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2048" y="3429000"/>
            <a:ext cx="85324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Learning Intention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Today we will calculate the length of the unknown side of a right angle triangle.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4284">
            <a:off x="6516216" y="4869160"/>
            <a:ext cx="192268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923" y="1575764"/>
            <a:ext cx="2493921" cy="154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9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we know?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What is a right angle?</a:t>
            </a:r>
          </a:p>
          <a:p>
            <a:pPr marL="0" indent="0">
              <a:buNone/>
            </a:pPr>
            <a:r>
              <a:rPr lang="en-CA" dirty="0" smtClean="0"/>
              <a:t>What is a right angle triangle?</a:t>
            </a:r>
          </a:p>
          <a:p>
            <a:pPr marL="0" indent="0">
              <a:buNone/>
            </a:pPr>
            <a:r>
              <a:rPr lang="en-CA" dirty="0" smtClean="0"/>
              <a:t>How do we “square a number”?</a:t>
            </a:r>
          </a:p>
          <a:p>
            <a:pPr marL="0" indent="0">
              <a:buNone/>
            </a:pPr>
            <a:r>
              <a:rPr lang="en-CA" dirty="0" smtClean="0"/>
              <a:t>What is 4</a:t>
            </a:r>
            <a:r>
              <a:rPr lang="en-CA" baseline="30000" dirty="0" smtClean="0"/>
              <a:t>2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r>
              <a:rPr lang="en-CA" dirty="0" smtClean="0"/>
              <a:t>What is 100</a:t>
            </a:r>
            <a:r>
              <a:rPr lang="en-CA" baseline="30000" dirty="0" smtClean="0"/>
              <a:t>2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r>
              <a:rPr lang="en-CA" dirty="0" smtClean="0"/>
              <a:t>What is the opposite of squaring a number?</a:t>
            </a:r>
          </a:p>
          <a:p>
            <a:pPr marL="0" indent="0">
              <a:buNone/>
            </a:pPr>
            <a:r>
              <a:rPr lang="en-CA" dirty="0" smtClean="0"/>
              <a:t>What is √49?</a:t>
            </a:r>
          </a:p>
          <a:p>
            <a:pPr marL="0" indent="0">
              <a:buNone/>
            </a:pPr>
            <a:r>
              <a:rPr lang="en-CA" dirty="0" smtClean="0"/>
              <a:t>What is √900?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93096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pPr algn="l"/>
            <a:r>
              <a:rPr lang="en-CA" sz="3200" u="sng" smtClean="0"/>
              <a:t>Terminology </a:t>
            </a:r>
            <a:endParaRPr lang="en-CA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720079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Use your ruler to draw a RIGHT ANGLE triangle.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7996" y="378904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CA" dirty="0" smtClean="0">
                <a:solidFill>
                  <a:schemeClr val="tx1"/>
                </a:solidFill>
              </a:rPr>
              <a:t>The two shorter sides are called </a:t>
            </a:r>
            <a:r>
              <a:rPr lang="en-CA" b="1" i="1" dirty="0" smtClean="0">
                <a:solidFill>
                  <a:schemeClr val="tx1"/>
                </a:solidFill>
              </a:rPr>
              <a:t>legs</a:t>
            </a:r>
            <a:r>
              <a:rPr lang="en-CA" dirty="0" smtClean="0">
                <a:solidFill>
                  <a:schemeClr val="tx1"/>
                </a:solidFill>
              </a:rPr>
              <a:t>.  </a:t>
            </a:r>
            <a:r>
              <a:rPr lang="en-CA" i="1" dirty="0" smtClean="0">
                <a:solidFill>
                  <a:schemeClr val="tx1"/>
                </a:solidFill>
              </a:rPr>
              <a:t>It doesn’t matter which one is which!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The side across from the </a:t>
            </a:r>
            <a:r>
              <a:rPr lang="en-CA" dirty="0">
                <a:solidFill>
                  <a:schemeClr val="tx1"/>
                </a:solidFill>
              </a:rPr>
              <a:t>90° </a:t>
            </a:r>
            <a:r>
              <a:rPr lang="en-CA" dirty="0" smtClean="0">
                <a:solidFill>
                  <a:schemeClr val="tx1"/>
                </a:solidFill>
              </a:rPr>
              <a:t>angle is called the </a:t>
            </a:r>
            <a:r>
              <a:rPr lang="en-CA" b="1" dirty="0" smtClean="0">
                <a:solidFill>
                  <a:schemeClr val="tx1"/>
                </a:solidFill>
              </a:rPr>
              <a:t>hypotenuse. </a:t>
            </a:r>
            <a:r>
              <a:rPr lang="en-CA" dirty="0" smtClean="0">
                <a:solidFill>
                  <a:schemeClr val="tx1"/>
                </a:solidFill>
              </a:rPr>
              <a:t>This is usually labelled with “c”.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The </a:t>
            </a:r>
            <a:r>
              <a:rPr lang="en-CA" b="1" dirty="0" smtClean="0">
                <a:solidFill>
                  <a:schemeClr val="tx1"/>
                </a:solidFill>
              </a:rPr>
              <a:t>hypotenuse</a:t>
            </a:r>
            <a:r>
              <a:rPr lang="en-CA" dirty="0" smtClean="0">
                <a:solidFill>
                  <a:schemeClr val="tx1"/>
                </a:solidFill>
              </a:rPr>
              <a:t> is </a:t>
            </a:r>
            <a:r>
              <a:rPr lang="en-CA" i="1" u="sng" dirty="0" smtClean="0">
                <a:solidFill>
                  <a:schemeClr val="tx1"/>
                </a:solidFill>
              </a:rPr>
              <a:t>always</a:t>
            </a:r>
            <a:r>
              <a:rPr lang="en-CA" i="1" dirty="0" smtClean="0">
                <a:solidFill>
                  <a:schemeClr val="tx1"/>
                </a:solidFill>
              </a:rPr>
              <a:t> </a:t>
            </a:r>
            <a:r>
              <a:rPr lang="en-CA" dirty="0" smtClean="0">
                <a:solidFill>
                  <a:schemeClr val="tx1"/>
                </a:solidFill>
              </a:rPr>
              <a:t>the longest side</a:t>
            </a:r>
            <a:r>
              <a:rPr lang="en-CA" i="1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75856" y="1916832"/>
            <a:ext cx="1446940" cy="1368152"/>
            <a:chOff x="3275856" y="1916832"/>
            <a:chExt cx="2016224" cy="1728192"/>
          </a:xfrm>
        </p:grpSpPr>
        <p:sp>
          <p:nvSpPr>
            <p:cNvPr id="5" name="Right Triangle 4"/>
            <p:cNvSpPr/>
            <p:nvPr/>
          </p:nvSpPr>
          <p:spPr>
            <a:xfrm>
              <a:off x="3275856" y="1916832"/>
              <a:ext cx="2016224" cy="172819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75856" y="3429000"/>
              <a:ext cx="216024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8782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83302" y="32756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b</a:t>
            </a:r>
            <a:endParaRPr lang="en-C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94284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8098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pPr algn="l"/>
            <a:r>
              <a:rPr lang="en-CA" u="sng" dirty="0" smtClean="0"/>
              <a:t>Right angle investigation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232248"/>
          </a:xfrm>
        </p:spPr>
        <p:txBody>
          <a:bodyPr>
            <a:normAutofit fontScale="25000" lnSpcReduction="20000"/>
          </a:bodyPr>
          <a:lstStyle/>
          <a:p>
            <a:r>
              <a:rPr lang="en-CA" sz="1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</a:t>
            </a:r>
            <a:r>
              <a:rPr lang="en-CA" sz="1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ith a RULER (absolutely necessary!) draw a line that is 3 cm long. This will be one of the legs.</a:t>
            </a:r>
          </a:p>
          <a:p>
            <a:r>
              <a:rPr lang="en-CA" sz="1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Draw the 2</a:t>
            </a:r>
            <a:r>
              <a:rPr lang="en-CA" sz="11200" baseline="30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nd</a:t>
            </a:r>
            <a:r>
              <a:rPr lang="en-CA" sz="1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leg and make it 4 cm long.</a:t>
            </a:r>
          </a:p>
          <a:p>
            <a:r>
              <a:rPr lang="en-CA" sz="1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Draw the hypotenuse by connecting the 2 legs.</a:t>
            </a:r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15" name="Group 14"/>
          <p:cNvGrpSpPr/>
          <p:nvPr/>
        </p:nvGrpSpPr>
        <p:grpSpPr>
          <a:xfrm>
            <a:off x="2893845" y="4437112"/>
            <a:ext cx="1728192" cy="1285111"/>
            <a:chOff x="2915816" y="3573016"/>
            <a:chExt cx="1728192" cy="128511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915816" y="3573016"/>
              <a:ext cx="0" cy="12241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915816" y="4797152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915816" y="3573016"/>
              <a:ext cx="1728192" cy="12241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915816" y="4653136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5816" y="4046584"/>
              <a:ext cx="6480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sz="1200" dirty="0" smtClean="0"/>
                <a:t>3 cm</a:t>
              </a:r>
              <a:endParaRPr lang="en-CA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55876" y="4581128"/>
              <a:ext cx="6480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sz="1200" dirty="0" smtClean="0"/>
                <a:t>4 cm</a:t>
              </a:r>
              <a:endParaRPr lang="en-CA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983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pPr algn="l"/>
            <a:r>
              <a:rPr lang="en-CA" u="sng" dirty="0" smtClean="0"/>
              <a:t>Right angle investigation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232248"/>
          </a:xfrm>
        </p:spPr>
        <p:txBody>
          <a:bodyPr>
            <a:normAutofit fontScale="70000" lnSpcReduction="20000"/>
          </a:bodyPr>
          <a:lstStyle/>
          <a:p>
            <a:r>
              <a:rPr lang="en-CA" sz="4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Use your ruler to measure the length of the 3</a:t>
            </a:r>
            <a:r>
              <a:rPr lang="en-CA" sz="4500" baseline="30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rd</a:t>
            </a:r>
            <a:r>
              <a:rPr lang="en-CA" sz="45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side. How long is it?</a:t>
            </a:r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</a:t>
            </a:r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93845" y="443711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3845" y="566124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3845" y="4437112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3845" y="5517232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893845" y="4910680"/>
            <a:ext cx="6480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3 cm</a:t>
            </a:r>
            <a:endParaRPr lang="en-CA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433905" y="5445224"/>
            <a:ext cx="6480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4 cm</a:t>
            </a:r>
            <a:endParaRPr lang="en-CA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725144"/>
            <a:ext cx="6480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5 cm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02080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3870325" y="3098800"/>
            <a:ext cx="1511300" cy="1152525"/>
          </a:xfrm>
          <a:prstGeom prst="rtTriangl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96"/>
          <p:cNvGrpSpPr>
            <a:grpSpLocks/>
          </p:cNvGrpSpPr>
          <p:nvPr/>
        </p:nvGrpSpPr>
        <p:grpSpPr bwMode="auto">
          <a:xfrm>
            <a:off x="3462338" y="3109913"/>
            <a:ext cx="361950" cy="1149350"/>
            <a:chOff x="3461780" y="3109543"/>
            <a:chExt cx="362105" cy="1150383"/>
          </a:xfrm>
        </p:grpSpPr>
        <p:sp>
          <p:nvSpPr>
            <p:cNvPr id="8" name="Rectangle 7"/>
            <p:cNvSpPr/>
            <p:nvPr/>
          </p:nvSpPr>
          <p:spPr>
            <a:xfrm>
              <a:off x="3463368" y="3899239"/>
              <a:ext cx="360517" cy="360687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3461780" y="3506775"/>
              <a:ext cx="360516" cy="359097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3461780" y="3109543"/>
              <a:ext cx="360516" cy="360686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3" name="Group 197"/>
          <p:cNvGrpSpPr>
            <a:grpSpLocks/>
          </p:cNvGrpSpPr>
          <p:nvPr/>
        </p:nvGrpSpPr>
        <p:grpSpPr bwMode="auto">
          <a:xfrm>
            <a:off x="2667000" y="3900488"/>
            <a:ext cx="760413" cy="365125"/>
            <a:chOff x="2667790" y="3899926"/>
            <a:chExt cx="759355" cy="365712"/>
          </a:xfrm>
        </p:grpSpPr>
        <p:sp>
          <p:nvSpPr>
            <p:cNvPr id="12" name="Rectangle 11"/>
            <p:cNvSpPr/>
            <p:nvPr/>
          </p:nvSpPr>
          <p:spPr>
            <a:xfrm>
              <a:off x="2667790" y="3906286"/>
              <a:ext cx="359862" cy="359352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067283" y="3899926"/>
              <a:ext cx="359862" cy="359352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4" name="Group 198"/>
          <p:cNvGrpSpPr>
            <a:grpSpLocks/>
          </p:cNvGrpSpPr>
          <p:nvPr/>
        </p:nvGrpSpPr>
        <p:grpSpPr bwMode="auto">
          <a:xfrm>
            <a:off x="2655888" y="3103563"/>
            <a:ext cx="771525" cy="760412"/>
            <a:chOff x="2656245" y="3103831"/>
            <a:chExt cx="770900" cy="760347"/>
          </a:xfrm>
        </p:grpSpPr>
        <p:sp>
          <p:nvSpPr>
            <p:cNvPr id="11" name="Rectangle 10"/>
            <p:cNvSpPr/>
            <p:nvPr/>
          </p:nvSpPr>
          <p:spPr>
            <a:xfrm>
              <a:off x="3067074" y="3503847"/>
              <a:ext cx="360071" cy="360331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662590" y="3103831"/>
              <a:ext cx="360070" cy="360331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2656245" y="3499084"/>
              <a:ext cx="360070" cy="360332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057557" y="3110180"/>
              <a:ext cx="360071" cy="358744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5" name="Group 207"/>
          <p:cNvGrpSpPr>
            <a:grpSpLocks/>
          </p:cNvGrpSpPr>
          <p:nvPr/>
        </p:nvGrpSpPr>
        <p:grpSpPr bwMode="auto">
          <a:xfrm>
            <a:off x="3962400" y="2843213"/>
            <a:ext cx="1616075" cy="1327150"/>
            <a:chOff x="3962635" y="2843016"/>
            <a:chExt cx="1616120" cy="1327495"/>
          </a:xfrm>
        </p:grpSpPr>
        <p:sp>
          <p:nvSpPr>
            <p:cNvPr id="83" name="Rectangle 82"/>
            <p:cNvSpPr/>
            <p:nvPr/>
          </p:nvSpPr>
          <p:spPr>
            <a:xfrm rot="2251017">
              <a:off x="3962635" y="2843016"/>
              <a:ext cx="360373" cy="3604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Rectangle 83"/>
            <p:cNvSpPr/>
            <p:nvPr/>
          </p:nvSpPr>
          <p:spPr>
            <a:xfrm rot="2251017">
              <a:off x="4276969" y="3087555"/>
              <a:ext cx="360373" cy="3604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84"/>
            <p:cNvSpPr/>
            <p:nvPr/>
          </p:nvSpPr>
          <p:spPr>
            <a:xfrm rot="2251017">
              <a:off x="4591303" y="3332093"/>
              <a:ext cx="358785" cy="3604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Rectangle 85"/>
            <p:cNvSpPr/>
            <p:nvPr/>
          </p:nvSpPr>
          <p:spPr>
            <a:xfrm rot="2251017">
              <a:off x="4904049" y="3576632"/>
              <a:ext cx="360372" cy="36045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86"/>
            <p:cNvSpPr/>
            <p:nvPr/>
          </p:nvSpPr>
          <p:spPr>
            <a:xfrm rot="2251017">
              <a:off x="5218383" y="3810054"/>
              <a:ext cx="360372" cy="3604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7" name="Group 205"/>
          <p:cNvGrpSpPr>
            <a:grpSpLocks/>
          </p:cNvGrpSpPr>
          <p:nvPr/>
        </p:nvGrpSpPr>
        <p:grpSpPr bwMode="auto">
          <a:xfrm>
            <a:off x="4206875" y="1557338"/>
            <a:ext cx="1101725" cy="1323975"/>
            <a:chOff x="4207395" y="1556892"/>
            <a:chExt cx="1101910" cy="1325179"/>
          </a:xfrm>
        </p:grpSpPr>
        <p:sp>
          <p:nvSpPr>
            <p:cNvPr id="88" name="Rectangle 87"/>
            <p:cNvSpPr/>
            <p:nvPr/>
          </p:nvSpPr>
          <p:spPr>
            <a:xfrm rot="2251017">
              <a:off x="4207395" y="2521380"/>
              <a:ext cx="360424" cy="36069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Rectangle 92"/>
            <p:cNvSpPr/>
            <p:nvPr/>
          </p:nvSpPr>
          <p:spPr>
            <a:xfrm rot="2251017">
              <a:off x="4451911" y="2200414"/>
              <a:ext cx="360424" cy="36069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Rectangle 97"/>
            <p:cNvSpPr/>
            <p:nvPr/>
          </p:nvSpPr>
          <p:spPr>
            <a:xfrm rot="2251017">
              <a:off x="4696427" y="1879447"/>
              <a:ext cx="360424" cy="35910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102"/>
            <p:cNvSpPr/>
            <p:nvPr/>
          </p:nvSpPr>
          <p:spPr>
            <a:xfrm rot="2251017">
              <a:off x="4948882" y="1556892"/>
              <a:ext cx="360423" cy="3606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17" name="Group 206"/>
          <p:cNvGrpSpPr>
            <a:grpSpLocks/>
          </p:cNvGrpSpPr>
          <p:nvPr/>
        </p:nvGrpSpPr>
        <p:grpSpPr bwMode="auto">
          <a:xfrm>
            <a:off x="4521200" y="1801813"/>
            <a:ext cx="2044700" cy="2047875"/>
            <a:chOff x="4521425" y="1801652"/>
            <a:chExt cx="2044000" cy="2047914"/>
          </a:xfrm>
        </p:grpSpPr>
        <p:sp>
          <p:nvSpPr>
            <p:cNvPr id="89" name="Rectangle 88"/>
            <p:cNvSpPr/>
            <p:nvPr/>
          </p:nvSpPr>
          <p:spPr>
            <a:xfrm rot="2251017">
              <a:off x="4521425" y="2766870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89"/>
            <p:cNvSpPr/>
            <p:nvPr/>
          </p:nvSpPr>
          <p:spPr>
            <a:xfrm rot="2251017">
              <a:off x="4835642" y="3011350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90"/>
            <p:cNvSpPr/>
            <p:nvPr/>
          </p:nvSpPr>
          <p:spPr>
            <a:xfrm rot="2251017">
              <a:off x="5149860" y="3255830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91"/>
            <p:cNvSpPr/>
            <p:nvPr/>
          </p:nvSpPr>
          <p:spPr>
            <a:xfrm rot="2251017">
              <a:off x="5464077" y="3489196"/>
              <a:ext cx="358652" cy="360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93"/>
            <p:cNvSpPr/>
            <p:nvPr/>
          </p:nvSpPr>
          <p:spPr>
            <a:xfrm rot="2251017">
              <a:off x="4765816" y="2446189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94"/>
            <p:cNvSpPr/>
            <p:nvPr/>
          </p:nvSpPr>
          <p:spPr>
            <a:xfrm rot="2251017">
              <a:off x="5080034" y="2690669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95"/>
            <p:cNvSpPr/>
            <p:nvPr/>
          </p:nvSpPr>
          <p:spPr>
            <a:xfrm rot="2251017">
              <a:off x="5394251" y="2935149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96"/>
            <p:cNvSpPr/>
            <p:nvPr/>
          </p:nvSpPr>
          <p:spPr>
            <a:xfrm rot="2251017">
              <a:off x="5708468" y="3168515"/>
              <a:ext cx="360240" cy="360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98"/>
            <p:cNvSpPr/>
            <p:nvPr/>
          </p:nvSpPr>
          <p:spPr>
            <a:xfrm rot="2251017">
              <a:off x="5010208" y="2123920"/>
              <a:ext cx="360240" cy="360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99"/>
            <p:cNvSpPr/>
            <p:nvPr/>
          </p:nvSpPr>
          <p:spPr>
            <a:xfrm rot="2251017">
              <a:off x="5324425" y="2368400"/>
              <a:ext cx="360240" cy="360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 rot="2251017">
              <a:off x="5638642" y="2612879"/>
              <a:ext cx="360240" cy="360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Rectangle 101"/>
            <p:cNvSpPr/>
            <p:nvPr/>
          </p:nvSpPr>
          <p:spPr>
            <a:xfrm rot="2251017">
              <a:off x="5952860" y="2846247"/>
              <a:ext cx="360240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Rectangle 103"/>
            <p:cNvSpPr/>
            <p:nvPr/>
          </p:nvSpPr>
          <p:spPr>
            <a:xfrm rot="2251017">
              <a:off x="5264121" y="1801652"/>
              <a:ext cx="358652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" name="Rectangle 104"/>
            <p:cNvSpPr/>
            <p:nvPr/>
          </p:nvSpPr>
          <p:spPr>
            <a:xfrm rot="2251017">
              <a:off x="5576752" y="2046132"/>
              <a:ext cx="360239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Rectangle 105"/>
            <p:cNvSpPr/>
            <p:nvPr/>
          </p:nvSpPr>
          <p:spPr>
            <a:xfrm rot="2251017">
              <a:off x="5890969" y="2290611"/>
              <a:ext cx="360239" cy="36036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7" name="Rectangle 106"/>
            <p:cNvSpPr/>
            <p:nvPr/>
          </p:nvSpPr>
          <p:spPr>
            <a:xfrm rot="2251017">
              <a:off x="6205186" y="2523978"/>
              <a:ext cx="360239" cy="3603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3835400" y="4678363"/>
            <a:ext cx="371475" cy="1173162"/>
            <a:chOff x="3835430" y="4678643"/>
            <a:chExt cx="371545" cy="1172570"/>
          </a:xfrm>
        </p:grpSpPr>
        <p:sp>
          <p:nvSpPr>
            <p:cNvPr id="63" name="Rectangle 62"/>
            <p:cNvSpPr/>
            <p:nvPr/>
          </p:nvSpPr>
          <p:spPr>
            <a:xfrm>
              <a:off x="3846545" y="5084838"/>
              <a:ext cx="360430" cy="36018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65"/>
            <p:cNvSpPr/>
            <p:nvPr/>
          </p:nvSpPr>
          <p:spPr>
            <a:xfrm>
              <a:off x="3835430" y="4678643"/>
              <a:ext cx="360431" cy="36018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9" name="Rectangle 108"/>
            <p:cNvSpPr/>
            <p:nvPr/>
          </p:nvSpPr>
          <p:spPr>
            <a:xfrm>
              <a:off x="3837018" y="5491033"/>
              <a:ext cx="360430" cy="36018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3854450" y="4283075"/>
            <a:ext cx="1563688" cy="368300"/>
            <a:chOff x="3853800" y="4283016"/>
            <a:chExt cx="1565100" cy="368027"/>
          </a:xfrm>
        </p:grpSpPr>
        <p:sp>
          <p:nvSpPr>
            <p:cNvPr id="65" name="Rectangle 64"/>
            <p:cNvSpPr/>
            <p:nvPr/>
          </p:nvSpPr>
          <p:spPr>
            <a:xfrm>
              <a:off x="3853800" y="4283016"/>
              <a:ext cx="360688" cy="360096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4247856" y="4289361"/>
              <a:ext cx="360688" cy="360096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60"/>
            <p:cNvSpPr/>
            <p:nvPr/>
          </p:nvSpPr>
          <p:spPr>
            <a:xfrm>
              <a:off x="4653034" y="4289361"/>
              <a:ext cx="359099" cy="360096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Rectangle 69"/>
            <p:cNvSpPr/>
            <p:nvPr/>
          </p:nvSpPr>
          <p:spPr>
            <a:xfrm>
              <a:off x="5058212" y="4290948"/>
              <a:ext cx="360688" cy="360095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0" name="Group 201"/>
          <p:cNvGrpSpPr>
            <a:grpSpLocks/>
          </p:cNvGrpSpPr>
          <p:nvPr/>
        </p:nvGrpSpPr>
        <p:grpSpPr bwMode="auto">
          <a:xfrm>
            <a:off x="4237038" y="4683125"/>
            <a:ext cx="1184275" cy="1165225"/>
            <a:chOff x="4237100" y="4683363"/>
            <a:chExt cx="1183905" cy="1164453"/>
          </a:xfrm>
        </p:grpSpPr>
        <p:sp>
          <p:nvSpPr>
            <p:cNvPr id="62" name="Rectangle 61"/>
            <p:cNvSpPr/>
            <p:nvPr/>
          </p:nvSpPr>
          <p:spPr>
            <a:xfrm>
              <a:off x="4246622" y="4683363"/>
              <a:ext cx="360249" cy="360124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4246622" y="5078389"/>
              <a:ext cx="360249" cy="360123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0" name="Rectangle 109"/>
            <p:cNvSpPr/>
            <p:nvPr/>
          </p:nvSpPr>
          <p:spPr>
            <a:xfrm>
              <a:off x="4237100" y="5486106"/>
              <a:ext cx="360249" cy="360124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58"/>
            <p:cNvSpPr/>
            <p:nvPr/>
          </p:nvSpPr>
          <p:spPr>
            <a:xfrm>
              <a:off x="4654482" y="5078389"/>
              <a:ext cx="360250" cy="360123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4652895" y="4684950"/>
              <a:ext cx="360249" cy="360123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5060755" y="5081562"/>
              <a:ext cx="360250" cy="360123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Rectangle 68"/>
            <p:cNvSpPr/>
            <p:nvPr/>
          </p:nvSpPr>
          <p:spPr>
            <a:xfrm>
              <a:off x="5059168" y="4688123"/>
              <a:ext cx="360249" cy="360123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8" name="Rectangle 107"/>
            <p:cNvSpPr/>
            <p:nvPr/>
          </p:nvSpPr>
          <p:spPr>
            <a:xfrm>
              <a:off x="4644960" y="5486106"/>
              <a:ext cx="360250" cy="360124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1" name="Rectangle 110"/>
            <p:cNvSpPr/>
            <p:nvPr/>
          </p:nvSpPr>
          <p:spPr>
            <a:xfrm>
              <a:off x="5051233" y="5487693"/>
              <a:ext cx="360250" cy="360123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1" name="Group 112"/>
          <p:cNvGrpSpPr>
            <a:grpSpLocks/>
          </p:cNvGrpSpPr>
          <p:nvPr/>
        </p:nvGrpSpPr>
        <p:grpSpPr bwMode="auto">
          <a:xfrm rot="2246984">
            <a:off x="4121150" y="2371725"/>
            <a:ext cx="1168400" cy="1162050"/>
            <a:chOff x="2656245" y="3733004"/>
            <a:chExt cx="1167640" cy="1161807"/>
          </a:xfrm>
        </p:grpSpPr>
        <p:sp>
          <p:nvSpPr>
            <p:cNvPr id="114" name="Rectangle 113"/>
            <p:cNvSpPr/>
            <p:nvPr/>
          </p:nvSpPr>
          <p:spPr>
            <a:xfrm>
              <a:off x="3463171" y="4529351"/>
              <a:ext cx="360128" cy="358700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Rectangle 114"/>
            <p:cNvSpPr/>
            <p:nvPr/>
          </p:nvSpPr>
          <p:spPr>
            <a:xfrm>
              <a:off x="3462051" y="4136359"/>
              <a:ext cx="360128" cy="358700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Rectangle 115"/>
            <p:cNvSpPr/>
            <p:nvPr/>
          </p:nvSpPr>
          <p:spPr>
            <a:xfrm>
              <a:off x="3461521" y="3738918"/>
              <a:ext cx="360128" cy="358700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7" name="Rectangle 116"/>
            <p:cNvSpPr/>
            <p:nvPr/>
          </p:nvSpPr>
          <p:spPr>
            <a:xfrm>
              <a:off x="3060818" y="4136136"/>
              <a:ext cx="360129" cy="360288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8" name="Rectangle 117"/>
            <p:cNvSpPr/>
            <p:nvPr/>
          </p:nvSpPr>
          <p:spPr>
            <a:xfrm>
              <a:off x="2662528" y="4537299"/>
              <a:ext cx="360128" cy="360288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9" name="Rectangle 118"/>
            <p:cNvSpPr/>
            <p:nvPr/>
          </p:nvSpPr>
          <p:spPr>
            <a:xfrm>
              <a:off x="3063385" y="4531812"/>
              <a:ext cx="360129" cy="358700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0" name="Rectangle 119"/>
            <p:cNvSpPr/>
            <p:nvPr/>
          </p:nvSpPr>
          <p:spPr>
            <a:xfrm>
              <a:off x="2655680" y="3734855"/>
              <a:ext cx="360128" cy="360288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1" name="Rectangle 120"/>
            <p:cNvSpPr/>
            <p:nvPr/>
          </p:nvSpPr>
          <p:spPr>
            <a:xfrm>
              <a:off x="2655540" y="4128812"/>
              <a:ext cx="360129" cy="360287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Rectangle 121"/>
            <p:cNvSpPr/>
            <p:nvPr/>
          </p:nvSpPr>
          <p:spPr>
            <a:xfrm>
              <a:off x="3053803" y="3741458"/>
              <a:ext cx="360129" cy="358700"/>
            </a:xfrm>
            <a:prstGeom prst="rect">
              <a:avLst/>
            </a:prstGeom>
            <a:solidFill>
              <a:srgbClr val="008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2" name="Group 128"/>
          <p:cNvGrpSpPr>
            <a:grpSpLocks/>
          </p:cNvGrpSpPr>
          <p:nvPr/>
        </p:nvGrpSpPr>
        <p:grpSpPr bwMode="auto">
          <a:xfrm rot="2228224">
            <a:off x="5108575" y="2973388"/>
            <a:ext cx="769938" cy="1173162"/>
            <a:chOff x="5485006" y="3197860"/>
            <a:chExt cx="770900" cy="1172570"/>
          </a:xfrm>
        </p:grpSpPr>
        <p:sp>
          <p:nvSpPr>
            <p:cNvPr id="123" name="Rectangle 122"/>
            <p:cNvSpPr/>
            <p:nvPr/>
          </p:nvSpPr>
          <p:spPr>
            <a:xfrm>
              <a:off x="5891150" y="3201842"/>
              <a:ext cx="359223" cy="36018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4" name="Rectangle 123"/>
            <p:cNvSpPr/>
            <p:nvPr/>
          </p:nvSpPr>
          <p:spPr>
            <a:xfrm>
              <a:off x="5492633" y="3604021"/>
              <a:ext cx="360813" cy="36018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5" name="Rectangle 124"/>
            <p:cNvSpPr/>
            <p:nvPr/>
          </p:nvSpPr>
          <p:spPr>
            <a:xfrm>
              <a:off x="5894578" y="3595331"/>
              <a:ext cx="359223" cy="36018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Rectangle 125"/>
            <p:cNvSpPr/>
            <p:nvPr/>
          </p:nvSpPr>
          <p:spPr>
            <a:xfrm>
              <a:off x="5479119" y="3194874"/>
              <a:ext cx="359223" cy="36018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7" name="Rectangle 126"/>
            <p:cNvSpPr/>
            <p:nvPr/>
          </p:nvSpPr>
          <p:spPr>
            <a:xfrm>
              <a:off x="5480855" y="4009007"/>
              <a:ext cx="360813" cy="36018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8" name="Rectangle 127"/>
            <p:cNvSpPr/>
            <p:nvPr/>
          </p:nvSpPr>
          <p:spPr>
            <a:xfrm>
              <a:off x="5883280" y="4001742"/>
              <a:ext cx="359223" cy="358594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 rot="-3192024">
            <a:off x="5406232" y="1743869"/>
            <a:ext cx="776287" cy="1558925"/>
            <a:chOff x="4645385" y="4288728"/>
            <a:chExt cx="775620" cy="1559088"/>
          </a:xfrm>
        </p:grpSpPr>
        <p:sp>
          <p:nvSpPr>
            <p:cNvPr id="133" name="Rectangle 132"/>
            <p:cNvSpPr/>
            <p:nvPr/>
          </p:nvSpPr>
          <p:spPr>
            <a:xfrm>
              <a:off x="4655143" y="5078983"/>
              <a:ext cx="360053" cy="36040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4" name="Rectangle 133"/>
            <p:cNvSpPr/>
            <p:nvPr/>
          </p:nvSpPr>
          <p:spPr>
            <a:xfrm>
              <a:off x="4651820" y="4684920"/>
              <a:ext cx="360052" cy="36040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Rectangle 134"/>
            <p:cNvSpPr/>
            <p:nvPr/>
          </p:nvSpPr>
          <p:spPr>
            <a:xfrm>
              <a:off x="4652307" y="4288004"/>
              <a:ext cx="360052" cy="36040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Rectangle 135"/>
            <p:cNvSpPr/>
            <p:nvPr/>
          </p:nvSpPr>
          <p:spPr>
            <a:xfrm>
              <a:off x="5060557" y="5080751"/>
              <a:ext cx="360053" cy="36040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7" name="Rectangle 136"/>
            <p:cNvSpPr/>
            <p:nvPr/>
          </p:nvSpPr>
          <p:spPr>
            <a:xfrm>
              <a:off x="5055653" y="4681924"/>
              <a:ext cx="360053" cy="36040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8" name="Rectangle 137"/>
            <p:cNvSpPr/>
            <p:nvPr/>
          </p:nvSpPr>
          <p:spPr>
            <a:xfrm>
              <a:off x="5057410" y="4284057"/>
              <a:ext cx="360052" cy="360400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9" name="Rectangle 138"/>
            <p:cNvSpPr/>
            <p:nvPr/>
          </p:nvSpPr>
          <p:spPr>
            <a:xfrm>
              <a:off x="4644496" y="5483508"/>
              <a:ext cx="360053" cy="36040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" name="Rectangle 139"/>
            <p:cNvSpPr/>
            <p:nvPr/>
          </p:nvSpPr>
          <p:spPr>
            <a:xfrm>
              <a:off x="5049281" y="5481782"/>
              <a:ext cx="360052" cy="360401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4" name="Group 141"/>
          <p:cNvGrpSpPr>
            <a:grpSpLocks/>
          </p:cNvGrpSpPr>
          <p:nvPr/>
        </p:nvGrpSpPr>
        <p:grpSpPr bwMode="auto">
          <a:xfrm rot="-3224708">
            <a:off x="4634706" y="1708944"/>
            <a:ext cx="754063" cy="365125"/>
            <a:chOff x="3853800" y="4283016"/>
            <a:chExt cx="754635" cy="365712"/>
          </a:xfrm>
        </p:grpSpPr>
        <p:sp>
          <p:nvSpPr>
            <p:cNvPr id="143" name="Rectangle 142"/>
            <p:cNvSpPr/>
            <p:nvPr/>
          </p:nvSpPr>
          <p:spPr>
            <a:xfrm>
              <a:off x="3856751" y="4276797"/>
              <a:ext cx="360635" cy="359352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4" name="Rectangle 143"/>
            <p:cNvSpPr/>
            <p:nvPr/>
          </p:nvSpPr>
          <p:spPr>
            <a:xfrm>
              <a:off x="4248436" y="4287047"/>
              <a:ext cx="360636" cy="359352"/>
            </a:xfrm>
            <a:prstGeom prst="rect">
              <a:avLst/>
            </a:prstGeom>
            <a:solidFill>
              <a:srgbClr val="FF0000"/>
            </a:solidFill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5" name="Group 202"/>
          <p:cNvGrpSpPr>
            <a:grpSpLocks/>
          </p:cNvGrpSpPr>
          <p:nvPr/>
        </p:nvGrpSpPr>
        <p:grpSpPr bwMode="auto">
          <a:xfrm>
            <a:off x="3843338" y="4689475"/>
            <a:ext cx="763587" cy="1157288"/>
            <a:chOff x="2873527" y="4674133"/>
            <a:chExt cx="764075" cy="1156095"/>
          </a:xfrm>
        </p:grpSpPr>
        <p:sp>
          <p:nvSpPr>
            <p:cNvPr id="149" name="Rectangle 148"/>
            <p:cNvSpPr/>
            <p:nvPr/>
          </p:nvSpPr>
          <p:spPr>
            <a:xfrm>
              <a:off x="3277010" y="5073771"/>
              <a:ext cx="360592" cy="359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" name="Rectangle 149"/>
            <p:cNvSpPr/>
            <p:nvPr/>
          </p:nvSpPr>
          <p:spPr>
            <a:xfrm>
              <a:off x="2878292" y="5463893"/>
              <a:ext cx="360593" cy="359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" name="Rectangle 150"/>
            <p:cNvSpPr/>
            <p:nvPr/>
          </p:nvSpPr>
          <p:spPr>
            <a:xfrm>
              <a:off x="3277010" y="5470236"/>
              <a:ext cx="360592" cy="359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2" name="Rectangle 151"/>
            <p:cNvSpPr/>
            <p:nvPr/>
          </p:nvSpPr>
          <p:spPr>
            <a:xfrm>
              <a:off x="2873527" y="4674133"/>
              <a:ext cx="360592" cy="359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3" name="Rectangle 152"/>
            <p:cNvSpPr/>
            <p:nvPr/>
          </p:nvSpPr>
          <p:spPr>
            <a:xfrm>
              <a:off x="2878292" y="5069014"/>
              <a:ext cx="360593" cy="3599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4" name="Rectangle 153"/>
            <p:cNvSpPr/>
            <p:nvPr/>
          </p:nvSpPr>
          <p:spPr>
            <a:xfrm>
              <a:off x="3267479" y="4680476"/>
              <a:ext cx="360592" cy="359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6" name="Group 203"/>
          <p:cNvGrpSpPr>
            <a:grpSpLocks/>
          </p:cNvGrpSpPr>
          <p:nvPr/>
        </p:nvGrpSpPr>
        <p:grpSpPr bwMode="auto">
          <a:xfrm>
            <a:off x="2652713" y="3101975"/>
            <a:ext cx="1160462" cy="1155700"/>
            <a:chOff x="1355452" y="3175235"/>
            <a:chExt cx="1160815" cy="1156095"/>
          </a:xfrm>
        </p:grpSpPr>
        <p:sp>
          <p:nvSpPr>
            <p:cNvPr id="157" name="Rectangle 156"/>
            <p:cNvSpPr/>
            <p:nvPr/>
          </p:nvSpPr>
          <p:spPr>
            <a:xfrm>
              <a:off x="2155795" y="3970845"/>
              <a:ext cx="360472" cy="360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" name="Rectangle 157"/>
            <p:cNvSpPr/>
            <p:nvPr/>
          </p:nvSpPr>
          <p:spPr>
            <a:xfrm>
              <a:off x="2154207" y="3577010"/>
              <a:ext cx="360473" cy="360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9" name="Rectangle 158"/>
            <p:cNvSpPr/>
            <p:nvPr/>
          </p:nvSpPr>
          <p:spPr>
            <a:xfrm>
              <a:off x="2154207" y="3181587"/>
              <a:ext cx="360473" cy="3588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0" name="Rectangle 159"/>
            <p:cNvSpPr/>
            <p:nvPr/>
          </p:nvSpPr>
          <p:spPr>
            <a:xfrm>
              <a:off x="1758800" y="3575422"/>
              <a:ext cx="360472" cy="3604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" name="Rectangle 160"/>
            <p:cNvSpPr/>
            <p:nvPr/>
          </p:nvSpPr>
          <p:spPr>
            <a:xfrm>
              <a:off x="1360215" y="3966080"/>
              <a:ext cx="360473" cy="3588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2" name="Rectangle 161"/>
            <p:cNvSpPr/>
            <p:nvPr/>
          </p:nvSpPr>
          <p:spPr>
            <a:xfrm>
              <a:off x="1758800" y="3970845"/>
              <a:ext cx="360472" cy="360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3" name="Rectangle 162"/>
            <p:cNvSpPr/>
            <p:nvPr/>
          </p:nvSpPr>
          <p:spPr>
            <a:xfrm>
              <a:off x="1355452" y="3175235"/>
              <a:ext cx="360472" cy="3604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4" name="Rectangle 163"/>
            <p:cNvSpPr/>
            <p:nvPr/>
          </p:nvSpPr>
          <p:spPr>
            <a:xfrm>
              <a:off x="1360215" y="3570658"/>
              <a:ext cx="360473" cy="3604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5" name="Rectangle 164"/>
            <p:cNvSpPr/>
            <p:nvPr/>
          </p:nvSpPr>
          <p:spPr>
            <a:xfrm>
              <a:off x="1750859" y="3181587"/>
              <a:ext cx="358884" cy="3588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7" name="Group 204"/>
          <p:cNvGrpSpPr>
            <a:grpSpLocks/>
          </p:cNvGrpSpPr>
          <p:nvPr/>
        </p:nvGrpSpPr>
        <p:grpSpPr bwMode="auto">
          <a:xfrm>
            <a:off x="3856038" y="4284663"/>
            <a:ext cx="754062" cy="366712"/>
            <a:chOff x="6644641" y="4242902"/>
            <a:chExt cx="754635" cy="365712"/>
          </a:xfrm>
        </p:grpSpPr>
        <p:sp>
          <p:nvSpPr>
            <p:cNvPr id="180" name="Rectangle 179"/>
            <p:cNvSpPr/>
            <p:nvPr/>
          </p:nvSpPr>
          <p:spPr>
            <a:xfrm>
              <a:off x="6644641" y="4242902"/>
              <a:ext cx="360636" cy="359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2" name="Rectangle 181"/>
            <p:cNvSpPr/>
            <p:nvPr/>
          </p:nvSpPr>
          <p:spPr>
            <a:xfrm>
              <a:off x="7038640" y="4249235"/>
              <a:ext cx="360636" cy="3593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8" name="Group 208"/>
          <p:cNvGrpSpPr>
            <a:grpSpLocks/>
          </p:cNvGrpSpPr>
          <p:nvPr/>
        </p:nvGrpSpPr>
        <p:grpSpPr bwMode="auto">
          <a:xfrm>
            <a:off x="4652963" y="4292600"/>
            <a:ext cx="765175" cy="1538288"/>
            <a:chOff x="5640664" y="4452462"/>
            <a:chExt cx="765728" cy="1539395"/>
          </a:xfrm>
        </p:grpSpPr>
        <p:sp>
          <p:nvSpPr>
            <p:cNvPr id="187" name="Rectangle 186"/>
            <p:cNvSpPr/>
            <p:nvPr/>
          </p:nvSpPr>
          <p:spPr>
            <a:xfrm>
              <a:off x="6039414" y="4852800"/>
              <a:ext cx="360623" cy="3606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8" name="Rectangle 187"/>
            <p:cNvSpPr/>
            <p:nvPr/>
          </p:nvSpPr>
          <p:spPr>
            <a:xfrm>
              <a:off x="5640664" y="5242018"/>
              <a:ext cx="360622" cy="360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9" name="Rectangle 188"/>
            <p:cNvSpPr/>
            <p:nvPr/>
          </p:nvSpPr>
          <p:spPr>
            <a:xfrm>
              <a:off x="6039414" y="5248372"/>
              <a:ext cx="360623" cy="360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0" name="Rectangle 189"/>
            <p:cNvSpPr/>
            <p:nvPr/>
          </p:nvSpPr>
          <p:spPr>
            <a:xfrm>
              <a:off x="5647019" y="4452462"/>
              <a:ext cx="360622" cy="3606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1" name="Rectangle 190"/>
            <p:cNvSpPr/>
            <p:nvPr/>
          </p:nvSpPr>
          <p:spPr>
            <a:xfrm>
              <a:off x="5640664" y="4848034"/>
              <a:ext cx="360622" cy="3606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2" name="Rectangle 191"/>
            <p:cNvSpPr/>
            <p:nvPr/>
          </p:nvSpPr>
          <p:spPr>
            <a:xfrm>
              <a:off x="6045769" y="4458817"/>
              <a:ext cx="360623" cy="359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3" name="Rectangle 192"/>
            <p:cNvSpPr/>
            <p:nvPr/>
          </p:nvSpPr>
          <p:spPr>
            <a:xfrm>
              <a:off x="5642252" y="5626469"/>
              <a:ext cx="360623" cy="359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4" name="Rectangle 193"/>
            <p:cNvSpPr/>
            <p:nvPr/>
          </p:nvSpPr>
          <p:spPr>
            <a:xfrm>
              <a:off x="6042591" y="5631235"/>
              <a:ext cx="359034" cy="3606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8282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www.youtube.com/watch?v=CAkMUdeB06o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1801</TotalTime>
  <Words>550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1_Executive</vt:lpstr>
      <vt:lpstr>PowerPoint Presentation</vt:lpstr>
      <vt:lpstr> </vt:lpstr>
      <vt:lpstr>  World 1.1 – Pythagorean Theorem</vt:lpstr>
      <vt:lpstr>What do we know?</vt:lpstr>
      <vt:lpstr>Terminology </vt:lpstr>
      <vt:lpstr>Right angle investigation</vt:lpstr>
      <vt:lpstr>Right angle investigation</vt:lpstr>
      <vt:lpstr>PowerPoint Presentation</vt:lpstr>
      <vt:lpstr>Video Demo</vt:lpstr>
      <vt:lpstr>Pythagorean Theorem</vt:lpstr>
      <vt:lpstr>PowerPoint Presentation</vt:lpstr>
      <vt:lpstr>PowerPoint Presentation</vt:lpstr>
      <vt:lpstr>PowerPoint Presentation</vt:lpstr>
      <vt:lpstr>PowerPoint Presentation</vt:lpstr>
      <vt:lpstr>Summary: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Pythagorean Theorem, Real Numbers, Exponents</dc:title>
  <dc:creator>Erica Cameron</dc:creator>
  <cp:lastModifiedBy>Kate Smith</cp:lastModifiedBy>
  <cp:revision>84</cp:revision>
  <cp:lastPrinted>2014-09-03T12:39:03Z</cp:lastPrinted>
  <dcterms:created xsi:type="dcterms:W3CDTF">2011-08-31T02:57:57Z</dcterms:created>
  <dcterms:modified xsi:type="dcterms:W3CDTF">2015-09-03T18:51:40Z</dcterms:modified>
</cp:coreProperties>
</file>