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AF88D410-BD4A-4E5D-BBE9-1E584531DA2C}">
          <p14:sldIdLst>
            <p14:sldId id="257"/>
            <p14:sldId id="259"/>
            <p14:sldId id="260"/>
          </p14:sldIdLst>
        </p14:section>
        <p14:section name="Untitled Section" id="{8DD75F4B-B9F8-4E34-A95C-5C38BA49B1FD}">
          <p14:sldIdLst>
            <p14:sldId id="258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E7F5A-5339-4EE4-BA54-6A71D794A025}" type="datetimeFigureOut">
              <a:rPr lang="en-CA" smtClean="0"/>
              <a:t>05/11/2015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C6E9C-4DCE-44CC-8101-1089B794274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244495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E7F5A-5339-4EE4-BA54-6A71D794A025}" type="datetimeFigureOut">
              <a:rPr lang="en-CA" smtClean="0"/>
              <a:t>05/11/2015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C6E9C-4DCE-44CC-8101-1089B794274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66130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E7F5A-5339-4EE4-BA54-6A71D794A025}" type="datetimeFigureOut">
              <a:rPr lang="en-CA" smtClean="0"/>
              <a:t>05/11/2015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C6E9C-4DCE-44CC-8101-1089B794274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746150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E7F5A-5339-4EE4-BA54-6A71D794A025}" type="datetimeFigureOut">
              <a:rPr lang="en-CA" smtClean="0"/>
              <a:t>05/11/2015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C6E9C-4DCE-44CC-8101-1089B794274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908659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E7F5A-5339-4EE4-BA54-6A71D794A025}" type="datetimeFigureOut">
              <a:rPr lang="en-CA" smtClean="0"/>
              <a:t>05/11/2015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C6E9C-4DCE-44CC-8101-1089B794274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446416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E7F5A-5339-4EE4-BA54-6A71D794A025}" type="datetimeFigureOut">
              <a:rPr lang="en-CA" smtClean="0"/>
              <a:t>05/11/2015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C6E9C-4DCE-44CC-8101-1089B794274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681911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E7F5A-5339-4EE4-BA54-6A71D794A025}" type="datetimeFigureOut">
              <a:rPr lang="en-CA" smtClean="0"/>
              <a:t>05/11/2015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C6E9C-4DCE-44CC-8101-1089B794274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738600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E7F5A-5339-4EE4-BA54-6A71D794A025}" type="datetimeFigureOut">
              <a:rPr lang="en-CA" smtClean="0"/>
              <a:t>05/11/2015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C6E9C-4DCE-44CC-8101-1089B794274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512251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E7F5A-5339-4EE4-BA54-6A71D794A025}" type="datetimeFigureOut">
              <a:rPr lang="en-CA" smtClean="0"/>
              <a:t>05/11/2015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C6E9C-4DCE-44CC-8101-1089B794274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428930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E7F5A-5339-4EE4-BA54-6A71D794A025}" type="datetimeFigureOut">
              <a:rPr lang="en-CA" smtClean="0"/>
              <a:t>05/11/2015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C6E9C-4DCE-44CC-8101-1089B794274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347824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E7F5A-5339-4EE4-BA54-6A71D794A025}" type="datetimeFigureOut">
              <a:rPr lang="en-CA" smtClean="0"/>
              <a:t>05/11/2015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C6E9C-4DCE-44CC-8101-1089B794274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65743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3E7F5A-5339-4EE4-BA54-6A71D794A025}" type="datetimeFigureOut">
              <a:rPr lang="en-CA" smtClean="0"/>
              <a:t>05/11/2015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0C6E9C-4DCE-44CC-8101-1089B794274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143581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03134" y="5099003"/>
            <a:ext cx="5076056" cy="17543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u="sng" dirty="0" smtClean="0">
                <a:solidFill>
                  <a:srgbClr val="7030A0"/>
                </a:solidFill>
              </a:rPr>
              <a:t>Learning Intention</a:t>
            </a:r>
            <a:r>
              <a:rPr lang="en-US" b="1" dirty="0" smtClean="0">
                <a:solidFill>
                  <a:srgbClr val="7030A0"/>
                </a:solidFill>
              </a:rPr>
              <a:t>:</a:t>
            </a:r>
          </a:p>
          <a:p>
            <a:r>
              <a:rPr lang="en-US" b="1" dirty="0" smtClean="0">
                <a:solidFill>
                  <a:srgbClr val="7030A0"/>
                </a:solidFill>
              </a:rPr>
              <a:t>Today </a:t>
            </a:r>
            <a:r>
              <a:rPr lang="en-US" b="1" dirty="0" smtClean="0">
                <a:solidFill>
                  <a:srgbClr val="7030A0"/>
                </a:solidFill>
              </a:rPr>
              <a:t>we will </a:t>
            </a:r>
            <a:endParaRPr lang="en-US" b="1" dirty="0" smtClean="0">
              <a:solidFill>
                <a:srgbClr val="7030A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b="1" dirty="0" smtClean="0">
                <a:solidFill>
                  <a:srgbClr val="7030A0"/>
                </a:solidFill>
              </a:rPr>
              <a:t>Solve word problems that involve equivalent areas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b="1" dirty="0" smtClean="0">
                <a:solidFill>
                  <a:srgbClr val="7030A0"/>
                </a:solidFill>
              </a:rPr>
              <a:t>Explore inequalities with a range of solutions</a:t>
            </a:r>
            <a:endParaRPr lang="en-US" b="1" dirty="0" smtClean="0">
              <a:solidFill>
                <a:srgbClr val="7030A0"/>
              </a:solidFill>
            </a:endParaRPr>
          </a:p>
          <a:p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475419" y="4822005"/>
            <a:ext cx="3491880" cy="17543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u="sng" dirty="0" smtClean="0">
                <a:solidFill>
                  <a:prstClr val="black"/>
                </a:solidFill>
              </a:rPr>
              <a:t>Agenda for </a:t>
            </a:r>
            <a:r>
              <a:rPr lang="en-US" b="1" u="sng" dirty="0" smtClean="0">
                <a:solidFill>
                  <a:prstClr val="black"/>
                </a:solidFill>
              </a:rPr>
              <a:t>November 5th</a:t>
            </a:r>
            <a:r>
              <a:rPr lang="en-US" b="1" dirty="0" smtClean="0">
                <a:solidFill>
                  <a:prstClr val="black"/>
                </a:solidFill>
              </a:rPr>
              <a:t>:</a:t>
            </a:r>
            <a:endParaRPr lang="en-US" b="1" dirty="0" smtClean="0">
              <a:solidFill>
                <a:prstClr val="black"/>
              </a:solidFill>
            </a:endParaRPr>
          </a:p>
          <a:p>
            <a:pPr marL="342900" indent="-342900">
              <a:buFontTx/>
              <a:buAutoNum type="arabicParenR"/>
            </a:pPr>
            <a:r>
              <a:rPr lang="en-US" b="1" dirty="0" smtClean="0">
                <a:solidFill>
                  <a:prstClr val="black"/>
                </a:solidFill>
              </a:rPr>
              <a:t>Warm-Up Word Problems</a:t>
            </a:r>
          </a:p>
          <a:p>
            <a:pPr marL="342900" indent="-342900">
              <a:buFontTx/>
              <a:buAutoNum type="arabicParenR"/>
            </a:pPr>
            <a:r>
              <a:rPr lang="en-US" b="1" dirty="0" smtClean="0">
                <a:solidFill>
                  <a:prstClr val="black"/>
                </a:solidFill>
              </a:rPr>
              <a:t>Quiz Correction</a:t>
            </a:r>
          </a:p>
          <a:p>
            <a:pPr marL="342900" indent="-342900">
              <a:buFontTx/>
              <a:buAutoNum type="arabicParenR"/>
            </a:pPr>
            <a:r>
              <a:rPr lang="en-US" b="1" dirty="0" smtClean="0">
                <a:solidFill>
                  <a:prstClr val="black"/>
                </a:solidFill>
              </a:rPr>
              <a:t>Practice Test – Inequalities</a:t>
            </a:r>
          </a:p>
          <a:p>
            <a:pPr marL="342900" indent="-342900">
              <a:buFontTx/>
              <a:buAutoNum type="arabicParenR"/>
            </a:pPr>
            <a:endParaRPr lang="en-US" b="1" dirty="0">
              <a:solidFill>
                <a:prstClr val="black"/>
              </a:solidFill>
            </a:endParaRPr>
          </a:p>
          <a:p>
            <a:pPr algn="ctr"/>
            <a:r>
              <a:rPr lang="en-US" b="1" dirty="0" smtClean="0">
                <a:solidFill>
                  <a:srgbClr val="FF0000"/>
                </a:solidFill>
              </a:rPr>
              <a:t>TEST: Thursday, November 12th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3133" y="403742"/>
            <a:ext cx="8664165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u="sng" dirty="0" smtClean="0">
                <a:solidFill>
                  <a:prstClr val="black"/>
                </a:solidFill>
              </a:rPr>
              <a:t>WARM UP INSTRUCTIONS:</a:t>
            </a:r>
          </a:p>
          <a:p>
            <a:r>
              <a:rPr lang="en-US" sz="2400" dirty="0" smtClean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The following two shapes have the </a:t>
            </a:r>
            <a:r>
              <a:rPr lang="en-US" sz="2400" b="1" dirty="0" smtClean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same area</a:t>
            </a:r>
            <a:r>
              <a:rPr lang="en-US" sz="2400" dirty="0" smtClean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. </a:t>
            </a:r>
          </a:p>
          <a:p>
            <a:r>
              <a:rPr lang="en-US" sz="2400" dirty="0" smtClean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What is the perimeter of the first rectangle?</a:t>
            </a:r>
          </a:p>
          <a:p>
            <a:endParaRPr lang="en-US" sz="2400" dirty="0">
              <a:solidFill>
                <a:prstClr val="black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endParaRPr lang="en-US" dirty="0">
              <a:solidFill>
                <a:prstClr val="black"/>
              </a:solidFill>
            </a:endParaRPr>
          </a:p>
          <a:p>
            <a:endParaRPr lang="en-US" dirty="0" smtClean="0">
              <a:solidFill>
                <a:prstClr val="black"/>
              </a:solidFill>
            </a:endParaRPr>
          </a:p>
          <a:p>
            <a:endParaRPr lang="en-US" dirty="0">
              <a:solidFill>
                <a:prstClr val="black"/>
              </a:solidFill>
            </a:endParaRPr>
          </a:p>
          <a:p>
            <a:endParaRPr lang="en-US" dirty="0" smtClean="0">
              <a:solidFill>
                <a:prstClr val="black"/>
              </a:solidFill>
            </a:endParaRPr>
          </a:p>
          <a:p>
            <a:endParaRPr lang="en-US" dirty="0">
              <a:solidFill>
                <a:prstClr val="black"/>
              </a:solidFill>
            </a:endParaRPr>
          </a:p>
          <a:p>
            <a:endParaRPr lang="en-US" dirty="0" smtClean="0">
              <a:solidFill>
                <a:prstClr val="black"/>
              </a:solidFill>
            </a:endParaRPr>
          </a:p>
          <a:p>
            <a:endParaRPr lang="en-US" dirty="0" smtClean="0">
              <a:solidFill>
                <a:prstClr val="black"/>
              </a:solidFill>
            </a:endParaRPr>
          </a:p>
          <a:p>
            <a:endParaRPr lang="en-US" dirty="0">
              <a:solidFill>
                <a:prstClr val="black"/>
              </a:solidFill>
            </a:endParaRPr>
          </a:p>
          <a:p>
            <a:endParaRPr lang="en-US" dirty="0" smtClean="0">
              <a:solidFill>
                <a:prstClr val="black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755576" y="1844824"/>
            <a:ext cx="2448272" cy="9595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" name="Rectangle 2"/>
          <p:cNvSpPr/>
          <p:nvPr/>
        </p:nvSpPr>
        <p:spPr>
          <a:xfrm>
            <a:off x="5475419" y="1585126"/>
            <a:ext cx="1472845" cy="131961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" name="TextBox 3"/>
          <p:cNvSpPr txBox="1"/>
          <p:nvPr/>
        </p:nvSpPr>
        <p:spPr>
          <a:xfrm>
            <a:off x="1547664" y="2904741"/>
            <a:ext cx="1656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dirty="0" smtClean="0"/>
              <a:t>4x - 1</a:t>
            </a:r>
            <a:endParaRPr lang="en-CA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0" y="2144591"/>
            <a:ext cx="7555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dirty="0" smtClean="0"/>
              <a:t>2x+2</a:t>
            </a:r>
            <a:endParaRPr lang="en-CA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5475419" y="1844824"/>
            <a:ext cx="156923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dirty="0" smtClean="0"/>
              <a:t>A = 8x</a:t>
            </a:r>
            <a:r>
              <a:rPr lang="en-CA" sz="2000" baseline="30000" dirty="0" smtClean="0"/>
              <a:t>2</a:t>
            </a:r>
            <a:r>
              <a:rPr lang="en-CA" sz="2000" dirty="0" smtClean="0"/>
              <a:t> + 4x</a:t>
            </a:r>
            <a:endParaRPr lang="en-CA" sz="2000" dirty="0"/>
          </a:p>
        </p:txBody>
      </p:sp>
    </p:spTree>
    <p:extLst>
      <p:ext uri="{BB962C8B-B14F-4D97-AF65-F5344CB8AC3E}">
        <p14:creationId xmlns:p14="http://schemas.microsoft.com/office/powerpoint/2010/main" val="3326831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0026"/>
          </a:xfrm>
        </p:spPr>
        <p:txBody>
          <a:bodyPr>
            <a:normAutofit fontScale="90000"/>
          </a:bodyPr>
          <a:lstStyle/>
          <a:p>
            <a:r>
              <a:rPr lang="en-CA" dirty="0" smtClean="0"/>
              <a:t>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9046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sz="2400" dirty="0" smtClean="0">
                <a:solidFill>
                  <a:srgbClr val="FF0000"/>
                </a:solidFill>
              </a:rPr>
              <a:t>Step 1: Find area of first rectangle</a:t>
            </a:r>
          </a:p>
          <a:p>
            <a:pPr marL="0" indent="0">
              <a:buNone/>
            </a:pPr>
            <a:r>
              <a:rPr lang="en-US" sz="2400" dirty="0">
                <a:solidFill>
                  <a:prstClr val="black"/>
                </a:solidFill>
              </a:rPr>
              <a:t>A = </a:t>
            </a:r>
            <a:r>
              <a:rPr lang="en-US" sz="2400" dirty="0" smtClean="0">
                <a:solidFill>
                  <a:prstClr val="black"/>
                </a:solidFill>
              </a:rPr>
              <a:t>l x w</a:t>
            </a:r>
            <a:endParaRPr lang="en-US" sz="2400" dirty="0">
              <a:solidFill>
                <a:prstClr val="black"/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prstClr val="black"/>
                </a:solidFill>
              </a:rPr>
              <a:t>A= </a:t>
            </a:r>
            <a:r>
              <a:rPr lang="en-US" sz="2400" dirty="0">
                <a:solidFill>
                  <a:prstClr val="black"/>
                </a:solidFill>
              </a:rPr>
              <a:t>(4x – 1)(2x +2)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prstClr val="black"/>
                </a:solidFill>
              </a:rPr>
              <a:t>A= </a:t>
            </a:r>
            <a:r>
              <a:rPr lang="en-US" sz="2400" dirty="0">
                <a:solidFill>
                  <a:prstClr val="black"/>
                </a:solidFill>
              </a:rPr>
              <a:t>8</a:t>
            </a:r>
            <a:r>
              <a:rPr lang="en-CA" sz="2400" dirty="0" smtClean="0"/>
              <a:t>x</a:t>
            </a:r>
            <a:r>
              <a:rPr lang="en-CA" sz="2400" baseline="30000" dirty="0" smtClean="0"/>
              <a:t>2</a:t>
            </a:r>
            <a:r>
              <a:rPr lang="en-CA" sz="2400" dirty="0" smtClean="0"/>
              <a:t>  +8x – 2x -2</a:t>
            </a:r>
          </a:p>
          <a:p>
            <a:pPr marL="0" indent="0">
              <a:buNone/>
            </a:pPr>
            <a:r>
              <a:rPr lang="en-CA" sz="2400" dirty="0">
                <a:solidFill>
                  <a:prstClr val="black"/>
                </a:solidFill>
              </a:rPr>
              <a:t>A = 8</a:t>
            </a:r>
            <a:r>
              <a:rPr lang="en-CA" sz="2400" dirty="0" smtClean="0"/>
              <a:t>x</a:t>
            </a:r>
            <a:r>
              <a:rPr lang="en-CA" sz="2400" baseline="30000" dirty="0" smtClean="0"/>
              <a:t>2</a:t>
            </a:r>
            <a:r>
              <a:rPr lang="en-CA" sz="2400" dirty="0" smtClean="0"/>
              <a:t>  +6x - 2</a:t>
            </a:r>
            <a:endParaRPr lang="en-US" sz="2400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en-CA" dirty="0" smtClean="0"/>
          </a:p>
          <a:p>
            <a:pPr marL="0" indent="0">
              <a:buNone/>
            </a:pPr>
            <a:r>
              <a:rPr lang="en-CA" sz="2400" dirty="0" smtClean="0">
                <a:solidFill>
                  <a:srgbClr val="FF0000"/>
                </a:solidFill>
              </a:rPr>
              <a:t>Step 2: Make the two areas equal and solve for x</a:t>
            </a:r>
          </a:p>
          <a:p>
            <a:pPr marL="0" indent="0">
              <a:buNone/>
            </a:pPr>
            <a:r>
              <a:rPr lang="en-CA" sz="2400" dirty="0">
                <a:solidFill>
                  <a:prstClr val="black"/>
                </a:solidFill>
              </a:rPr>
              <a:t>8</a:t>
            </a:r>
            <a:r>
              <a:rPr lang="en-CA" sz="2400" dirty="0" smtClean="0"/>
              <a:t>x</a:t>
            </a:r>
            <a:r>
              <a:rPr lang="en-CA" sz="2400" baseline="30000" dirty="0" smtClean="0"/>
              <a:t>2</a:t>
            </a:r>
            <a:r>
              <a:rPr lang="en-CA" sz="2400" dirty="0" smtClean="0"/>
              <a:t>  +6x – 2 = </a:t>
            </a:r>
            <a:r>
              <a:rPr lang="en-CA" sz="2400" dirty="0">
                <a:solidFill>
                  <a:prstClr val="black"/>
                </a:solidFill>
              </a:rPr>
              <a:t>8</a:t>
            </a:r>
            <a:r>
              <a:rPr lang="en-CA" sz="2400" dirty="0" smtClean="0"/>
              <a:t>x</a:t>
            </a:r>
            <a:r>
              <a:rPr lang="en-CA" sz="2400" baseline="30000" dirty="0" smtClean="0"/>
              <a:t>2</a:t>
            </a:r>
            <a:r>
              <a:rPr lang="en-CA" sz="2400" dirty="0" smtClean="0"/>
              <a:t> + 4x</a:t>
            </a:r>
            <a:endParaRPr lang="en-US" sz="2400" dirty="0">
              <a:solidFill>
                <a:prstClr val="black"/>
              </a:solidFill>
            </a:endParaRPr>
          </a:p>
          <a:p>
            <a:pPr>
              <a:buFontTx/>
              <a:buChar char="-"/>
            </a:pPr>
            <a:r>
              <a:rPr lang="en-CA" sz="2400" dirty="0" smtClean="0">
                <a:solidFill>
                  <a:prstClr val="black"/>
                </a:solidFill>
              </a:rPr>
              <a:t>8</a:t>
            </a:r>
            <a:r>
              <a:rPr lang="en-CA" sz="2400" dirty="0" smtClean="0"/>
              <a:t>x</a:t>
            </a:r>
            <a:r>
              <a:rPr lang="en-CA" sz="2400" baseline="30000" dirty="0" smtClean="0"/>
              <a:t>2</a:t>
            </a:r>
            <a:r>
              <a:rPr lang="en-CA" sz="2400" baseline="30000" dirty="0" smtClean="0"/>
              <a:t> </a:t>
            </a:r>
            <a:r>
              <a:rPr lang="en-CA" sz="2400" dirty="0" smtClean="0"/>
              <a:t>                </a:t>
            </a:r>
            <a:r>
              <a:rPr lang="en-CA" sz="2400" baseline="30000" dirty="0" smtClean="0"/>
              <a:t>-</a:t>
            </a:r>
            <a:r>
              <a:rPr lang="en-CA" sz="2400" dirty="0" smtClean="0"/>
              <a:t> </a:t>
            </a:r>
            <a:r>
              <a:rPr lang="en-CA" sz="2400" dirty="0" smtClean="0">
                <a:solidFill>
                  <a:prstClr val="black"/>
                </a:solidFill>
              </a:rPr>
              <a:t>8</a:t>
            </a:r>
            <a:r>
              <a:rPr lang="en-CA" sz="2400" dirty="0" smtClean="0"/>
              <a:t>x</a:t>
            </a:r>
            <a:r>
              <a:rPr lang="en-CA" sz="2400" baseline="30000" dirty="0" smtClean="0"/>
              <a:t>2</a:t>
            </a:r>
          </a:p>
          <a:p>
            <a:pPr marL="0" indent="0">
              <a:buNone/>
            </a:pPr>
            <a:r>
              <a:rPr lang="en-CA" sz="2400" baseline="30000" dirty="0"/>
              <a:t> </a:t>
            </a:r>
            <a:r>
              <a:rPr lang="en-CA" sz="2400" baseline="30000" dirty="0" smtClean="0"/>
              <a:t>                 </a:t>
            </a:r>
            <a:r>
              <a:rPr lang="en-CA" sz="2400" dirty="0" smtClean="0"/>
              <a:t>6x – 2 = 4x</a:t>
            </a:r>
          </a:p>
          <a:p>
            <a:pPr marL="0" indent="0">
              <a:buNone/>
            </a:pPr>
            <a:r>
              <a:rPr lang="en-CA" sz="2400" dirty="0">
                <a:solidFill>
                  <a:prstClr val="black"/>
                </a:solidFill>
              </a:rPr>
              <a:t> </a:t>
            </a:r>
            <a:r>
              <a:rPr lang="en-CA" sz="2400" dirty="0" smtClean="0">
                <a:solidFill>
                  <a:prstClr val="black"/>
                </a:solidFill>
              </a:rPr>
              <a:t>           -6x           -6x</a:t>
            </a:r>
          </a:p>
          <a:p>
            <a:pPr marL="0" indent="0">
              <a:buNone/>
            </a:pPr>
            <a:r>
              <a:rPr lang="en-CA" sz="2400" dirty="0" smtClean="0">
                <a:solidFill>
                  <a:prstClr val="black"/>
                </a:solidFill>
              </a:rPr>
              <a:t> 	    </a:t>
            </a:r>
            <a:r>
              <a:rPr lang="en-CA" sz="2400" u="sng" dirty="0" smtClean="0">
                <a:solidFill>
                  <a:prstClr val="black"/>
                </a:solidFill>
              </a:rPr>
              <a:t>-2   </a:t>
            </a:r>
            <a:r>
              <a:rPr lang="en-CA" sz="2400" dirty="0" smtClean="0">
                <a:solidFill>
                  <a:prstClr val="black"/>
                </a:solidFill>
              </a:rPr>
              <a:t>= </a:t>
            </a:r>
            <a:r>
              <a:rPr lang="en-CA" sz="2400" u="sng" dirty="0" smtClean="0">
                <a:solidFill>
                  <a:prstClr val="black"/>
                </a:solidFill>
              </a:rPr>
              <a:t>- 2x</a:t>
            </a:r>
          </a:p>
          <a:p>
            <a:pPr marL="0" indent="0">
              <a:buNone/>
            </a:pPr>
            <a:r>
              <a:rPr lang="en-CA" sz="2400" dirty="0" smtClean="0">
                <a:solidFill>
                  <a:prstClr val="black"/>
                </a:solidFill>
              </a:rPr>
              <a:t>	     -2        -2	</a:t>
            </a:r>
            <a:r>
              <a:rPr lang="en-CA" sz="2400" b="1" dirty="0" smtClean="0">
                <a:solidFill>
                  <a:prstClr val="black"/>
                </a:solidFill>
              </a:rPr>
              <a:t>x = 1</a:t>
            </a:r>
            <a:endParaRPr lang="en-CA" sz="2400" b="1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en-US" sz="2400" dirty="0">
              <a:solidFill>
                <a:prstClr val="black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539552" y="4005064"/>
            <a:ext cx="432048" cy="72008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2267744" y="4005064"/>
            <a:ext cx="432048" cy="72008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331640" y="4892321"/>
            <a:ext cx="432048" cy="72008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483768" y="5805264"/>
            <a:ext cx="360040" cy="5760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71391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en-CA" dirty="0" smtClean="0"/>
              <a:t> </a:t>
            </a:r>
            <a:endParaRPr lang="en-CA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980728"/>
                <a:ext cx="8229600" cy="5760640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CA" sz="2400" dirty="0" smtClean="0">
                    <a:solidFill>
                      <a:srgbClr val="FF0000"/>
                    </a:solidFill>
                  </a:rPr>
                  <a:t>Step 3: Substitute x = 1 to find dimensions of rectangle</a:t>
                </a:r>
              </a:p>
              <a:p>
                <a:pPr marL="0" indent="0">
                  <a:buNone/>
                </a:pPr>
                <a:r>
                  <a:rPr lang="en-CA" sz="2400" dirty="0" smtClean="0"/>
                  <a:t>Length = 4x – 1 = 4(1) – 1 = 3</a:t>
                </a:r>
              </a:p>
              <a:p>
                <a:pPr marL="0" indent="0">
                  <a:buNone/>
                </a:pPr>
                <a:r>
                  <a:rPr lang="en-CA" sz="2400" dirty="0" smtClean="0"/>
                  <a:t>Width = 2x +2 = 2(1) + 2 = 4</a:t>
                </a:r>
              </a:p>
              <a:p>
                <a:pPr marL="0" indent="0">
                  <a:buNone/>
                </a:pPr>
                <a:endParaRPr lang="en-CA" sz="2400" dirty="0"/>
              </a:p>
              <a:p>
                <a:pPr marL="0" indent="0">
                  <a:buNone/>
                </a:pPr>
                <a:r>
                  <a:rPr lang="en-CA" sz="2400" dirty="0" smtClean="0">
                    <a:solidFill>
                      <a:srgbClr val="FF0000"/>
                    </a:solidFill>
                  </a:rPr>
                  <a:t>Step 4: Find the perimeter of rectangle 1</a:t>
                </a:r>
              </a:p>
              <a:p>
                <a:pPr marL="0" indent="0">
                  <a:buNone/>
                </a:pPr>
                <a:endParaRPr lang="en-CA" sz="2400" dirty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CA" sz="2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𝑃</m:t>
                      </m:r>
                      <m:r>
                        <a:rPr lang="en-CA" sz="2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=2</m:t>
                      </m:r>
                      <m:r>
                        <a:rPr lang="en-CA" sz="2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𝑙</m:t>
                      </m:r>
                      <m:r>
                        <a:rPr lang="en-CA" sz="2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+2</m:t>
                      </m:r>
                      <m:r>
                        <a:rPr lang="en-CA" sz="2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𝑤</m:t>
                      </m:r>
                    </m:oMath>
                  </m:oMathPara>
                </a14:m>
                <a:endParaRPr lang="en-CA" sz="2400" b="0" dirty="0" smtClean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CA" sz="2400" b="0" i="1" smtClean="0">
                        <a:solidFill>
                          <a:srgbClr val="FF0000"/>
                        </a:solidFill>
                        <a:latin typeface="Cambria Math"/>
                      </a:rPr>
                      <m:t>𝑃</m:t>
                    </m:r>
                  </m:oMath>
                </a14:m>
                <a:r>
                  <a:rPr lang="en-CA" sz="2400" b="0" dirty="0" smtClean="0">
                    <a:solidFill>
                      <a:srgbClr val="FF0000"/>
                    </a:solidFill>
                  </a:rPr>
                  <a:t> = 2(3) + 2 (4)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CA" sz="2400" b="0" i="1" smtClean="0">
                        <a:solidFill>
                          <a:srgbClr val="FF0000"/>
                        </a:solidFill>
                        <a:latin typeface="Cambria Math"/>
                      </a:rPr>
                      <m:t>𝑃</m:t>
                    </m:r>
                  </m:oMath>
                </a14:m>
                <a:r>
                  <a:rPr lang="en-CA" sz="2400" b="0" dirty="0" smtClean="0">
                    <a:solidFill>
                      <a:srgbClr val="FF0000"/>
                    </a:solidFill>
                  </a:rPr>
                  <a:t> = 6 +8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CA" sz="2400" b="0" i="1" smtClean="0">
                        <a:solidFill>
                          <a:srgbClr val="FF0000"/>
                        </a:solidFill>
                        <a:latin typeface="Cambria Math"/>
                      </a:rPr>
                      <m:t>𝑃</m:t>
                    </m:r>
                  </m:oMath>
                </a14:m>
                <a:r>
                  <a:rPr lang="en-CA" sz="2400" b="0" dirty="0" smtClean="0">
                    <a:solidFill>
                      <a:srgbClr val="FF0000"/>
                    </a:solidFill>
                  </a:rPr>
                  <a:t> = 14 units</a:t>
                </a:r>
              </a:p>
              <a:p>
                <a:pPr marL="0" indent="0">
                  <a:buNone/>
                </a:pPr>
                <a:endParaRPr lang="en-CA" sz="2400" dirty="0" smtClean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r>
                  <a:rPr lang="en-CA" sz="2400" dirty="0" smtClean="0">
                    <a:solidFill>
                      <a:srgbClr val="FF0000"/>
                    </a:solidFill>
                  </a:rPr>
                  <a:t>The perimeter of the first rectangle is 14 units.</a:t>
                </a:r>
                <a:endParaRPr lang="en-CA" sz="2400" dirty="0" smtClean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endParaRPr lang="en-CA" sz="24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980728"/>
                <a:ext cx="8229600" cy="5760640"/>
              </a:xfrm>
              <a:blipFill rotWithShape="1">
                <a:blip r:embed="rId2"/>
                <a:stretch>
                  <a:fillRect l="-1111" t="-847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39536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Solving for a Range of Solutions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556792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sz="2600" dirty="0" smtClean="0"/>
              <a:t>JD and Phil are collecting cans to raise money for their hockey team. Their goal is to collect between 120 and 148 cans. JD collects 4 more than triple the number Phil does. How many cans must Phil collect to meet their goal?</a:t>
            </a:r>
          </a:p>
          <a:p>
            <a:pPr marL="0" indent="0">
              <a:buNone/>
            </a:pPr>
            <a:r>
              <a:rPr lang="en-CA" sz="2600" dirty="0" smtClean="0"/>
              <a:t>Phil: x</a:t>
            </a:r>
            <a:endParaRPr lang="en-CA" sz="2600" dirty="0"/>
          </a:p>
          <a:p>
            <a:pPr marL="0" indent="0">
              <a:buNone/>
            </a:pPr>
            <a:r>
              <a:rPr lang="en-CA" sz="2600" dirty="0" smtClean="0"/>
              <a:t>JD: 3x +4		</a:t>
            </a:r>
          </a:p>
          <a:p>
            <a:pPr marL="0" indent="0">
              <a:buNone/>
            </a:pPr>
            <a:endParaRPr lang="en-CA" sz="2600" dirty="0"/>
          </a:p>
          <a:p>
            <a:pPr marL="0" indent="0">
              <a:buNone/>
            </a:pPr>
            <a:endParaRPr lang="en-CA" sz="26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0897365"/>
              </p:ext>
            </p:extLst>
          </p:nvPr>
        </p:nvGraphicFramePr>
        <p:xfrm>
          <a:off x="2411760" y="3212976"/>
          <a:ext cx="6096000" cy="2834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800" dirty="0" smtClean="0"/>
                        <a:t>x + 3x + 4 &gt; 120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800" dirty="0" smtClean="0"/>
                        <a:t>4x + 4  &gt;</a:t>
                      </a:r>
                      <a:r>
                        <a:rPr lang="en-CA" sz="1800" baseline="0" dirty="0" smtClean="0"/>
                        <a:t> 120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800" baseline="0" dirty="0" smtClean="0"/>
                        <a:t>       -4       -4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CA" sz="18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800" u="sng" baseline="0" dirty="0" smtClean="0"/>
                        <a:t>4x</a:t>
                      </a:r>
                      <a:r>
                        <a:rPr lang="en-CA" sz="1800" baseline="0" dirty="0" smtClean="0"/>
                        <a:t> &gt; </a:t>
                      </a:r>
                      <a:r>
                        <a:rPr lang="en-CA" sz="1800" u="sng" baseline="0" dirty="0" smtClean="0"/>
                        <a:t>116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lain" startAt="4"/>
                        <a:tabLst/>
                        <a:defRPr/>
                      </a:pPr>
                      <a:r>
                        <a:rPr lang="en-CA" sz="1800" dirty="0" smtClean="0"/>
                        <a:t>    4 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lain" startAt="4"/>
                        <a:tabLst/>
                        <a:defRPr/>
                      </a:pPr>
                      <a:endParaRPr lang="en-CA" sz="18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800" dirty="0" smtClean="0"/>
                        <a:t>X &gt; 29</a:t>
                      </a:r>
                    </a:p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800" dirty="0" smtClean="0"/>
                        <a:t>x + 3x + 4 &lt;</a:t>
                      </a:r>
                      <a:r>
                        <a:rPr lang="en-CA" sz="1800" baseline="0" dirty="0" smtClean="0"/>
                        <a:t> 148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CA" sz="18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800" dirty="0" smtClean="0"/>
                        <a:t>4x + 4  &lt;</a:t>
                      </a:r>
                      <a:r>
                        <a:rPr lang="en-CA" sz="1800" baseline="0" dirty="0" smtClean="0"/>
                        <a:t> 148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800" baseline="0" dirty="0" smtClean="0"/>
                        <a:t>       -4       -4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CA" sz="18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800" u="sng" baseline="0" dirty="0" smtClean="0"/>
                        <a:t>4x</a:t>
                      </a:r>
                      <a:r>
                        <a:rPr lang="en-CA" sz="1800" baseline="0" dirty="0" smtClean="0"/>
                        <a:t>  &lt;  </a:t>
                      </a:r>
                      <a:r>
                        <a:rPr lang="en-CA" sz="1800" u="sng" baseline="0" dirty="0" smtClean="0"/>
                        <a:t>144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lain" startAt="4"/>
                        <a:tabLst/>
                        <a:defRPr/>
                      </a:pPr>
                      <a:r>
                        <a:rPr lang="en-CA" sz="1800" dirty="0" smtClean="0"/>
                        <a:t>      4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CA" sz="18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800" dirty="0" smtClean="0"/>
                        <a:t>x</a:t>
                      </a:r>
                      <a:r>
                        <a:rPr lang="en-CA" sz="1800" baseline="0" dirty="0" smtClean="0"/>
                        <a:t> &lt; 36</a:t>
                      </a:r>
                      <a:endParaRPr lang="en-CA" sz="1800" dirty="0" smtClean="0"/>
                    </a:p>
                    <a:p>
                      <a:endParaRPr lang="en-CA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67544" y="6165304"/>
            <a:ext cx="77768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000" b="1" dirty="0" smtClean="0"/>
              <a:t>Phil will have to collect between 29 and 36 cans to meet their goal. </a:t>
            </a:r>
            <a:endParaRPr lang="en-CA" sz="2000" b="1" dirty="0"/>
          </a:p>
        </p:txBody>
      </p:sp>
    </p:spTree>
    <p:extLst>
      <p:ext uri="{BB962C8B-B14F-4D97-AF65-F5344CB8AC3E}">
        <p14:creationId xmlns:p14="http://schemas.microsoft.com/office/powerpoint/2010/main" val="1337480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356</Words>
  <Application>Microsoft Office PowerPoint</Application>
  <PresentationFormat>On-screen Show (4:3)</PresentationFormat>
  <Paragraphs>73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 </vt:lpstr>
      <vt:lpstr> </vt:lpstr>
      <vt:lpstr>Solving for a Range of Solutions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Kate Smith</dc:creator>
  <cp:lastModifiedBy>Kate Smith</cp:lastModifiedBy>
  <cp:revision>3</cp:revision>
  <dcterms:created xsi:type="dcterms:W3CDTF">2015-11-05T14:40:27Z</dcterms:created>
  <dcterms:modified xsi:type="dcterms:W3CDTF">2015-11-05T15:06:25Z</dcterms:modified>
</cp:coreProperties>
</file>