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handoutMasterIdLst>
    <p:handoutMasterId r:id="rId23"/>
  </p:handoutMasterIdLst>
  <p:sldIdLst>
    <p:sldId id="271" r:id="rId2"/>
    <p:sldId id="284" r:id="rId3"/>
    <p:sldId id="277" r:id="rId4"/>
    <p:sldId id="270" r:id="rId5"/>
    <p:sldId id="274" r:id="rId6"/>
    <p:sldId id="276" r:id="rId7"/>
    <p:sldId id="264" r:id="rId8"/>
    <p:sldId id="272" r:id="rId9"/>
    <p:sldId id="273" r:id="rId10"/>
    <p:sldId id="258" r:id="rId11"/>
    <p:sldId id="260" r:id="rId12"/>
    <p:sldId id="263" r:id="rId13"/>
    <p:sldId id="280" r:id="rId14"/>
    <p:sldId id="281" r:id="rId15"/>
    <p:sldId id="261" r:id="rId16"/>
    <p:sldId id="282" r:id="rId17"/>
    <p:sldId id="269" r:id="rId18"/>
    <p:sldId id="279" r:id="rId19"/>
    <p:sldId id="283" r:id="rId20"/>
    <p:sldId id="278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7D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>
        <p:scale>
          <a:sx n="90" d="100"/>
          <a:sy n="90" d="100"/>
        </p:scale>
        <p:origin x="-80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97A6B91B-8A19-4260-9FC7-C7ACE27E3E84}" type="datetimeFigureOut">
              <a:rPr lang="en-CA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4726BE9-5E11-4AD1-8E27-A161CF8E50C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69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6A744-9997-47AE-B0F0-E3A4D518C6D1}" type="datetimeFigureOut">
              <a:rPr lang="en-CA" smtClean="0"/>
              <a:t>08/09/2015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6F146-AF31-4690-BE8B-26CD91ED5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 am because we are – do only those things</a:t>
            </a:r>
            <a:r>
              <a:rPr lang="en-CA" baseline="0" dirty="0" smtClean="0"/>
              <a:t> that will promote your learning and the learning of those </a:t>
            </a:r>
            <a:r>
              <a:rPr lang="en-CA" baseline="0" smtClean="0"/>
              <a:t>around you.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6F146-AF31-4690-BE8B-26CD91ED54C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63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66F78-825E-4EB7-BC62-F3A60298503B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CD4209E-83C3-4162-A9DB-8C9970A64D8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B587D-9AFF-422E-BB27-7DB01FBEB49B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AC004-47B6-4A50-A937-BDE444FE509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8B9DC6-023E-4775-8D47-EE4EC64145FA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C5B2-B5E8-4102-82AB-78B34AFD466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30920-A4EF-4CEC-A2C8-16B4CAC49F6A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EB3F8-8E1A-49E1-A741-EC425950FFC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AA4A1-918B-4671-A11C-97D1093E1B1C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35832-3FFC-4F6D-A7DE-B02B6B16F71E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9BBF0-DD93-4FB1-988E-A3AC6134B31C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4F7CC-F70E-4A6C-95A2-D8E31083C12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E0547-4E3D-4F8E-9ECB-1691BEAEB344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D1659-39DA-4B5B-AA02-ADDF896BB2B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82ABE-DE9B-432F-98D6-D3FC9E543128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3D774-ACA8-4561-84E8-65C9B54440F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1026C-4446-423F-ADEA-E847BC5D262D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748DF-7E71-44E7-A01C-71115EC039E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01F8C-8229-4B88-8229-E588CD00D98F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DBCF4-E9CF-42DB-AEC8-D85DC18307B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9D22E-03EF-4198-BD67-8D95D32A5A24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C1FA-73FB-446C-93D8-AB93ECCD598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3C7C3D-1CE7-4F59-8BEA-977A73DF0B63}" type="datetimeFigureOut">
              <a:rPr lang="en-CA" smtClean="0"/>
              <a:pPr>
                <a:defRPr/>
              </a:pPr>
              <a:t>08/09/2015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CAFBD9-3E68-45CC-A419-5C6D619BF10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431800" y="3429000"/>
            <a:ext cx="5076825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 smtClean="0">
                <a:solidFill>
                  <a:srgbClr val="7030A0"/>
                </a:solidFill>
                <a:latin typeface="Calibri" pitchFamily="34" charset="0"/>
              </a:rPr>
              <a:t>Learning </a:t>
            </a:r>
            <a:r>
              <a:rPr lang="en-US" altLang="en-US" sz="1800" b="1" u="sng" dirty="0">
                <a:solidFill>
                  <a:srgbClr val="7030A0"/>
                </a:solidFill>
                <a:latin typeface="Calibri" pitchFamily="34" charset="0"/>
              </a:rPr>
              <a:t>Intention</a:t>
            </a:r>
            <a:r>
              <a:rPr lang="en-US" altLang="en-US" sz="18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rgbClr val="7030A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7030A0"/>
                </a:solidFill>
                <a:latin typeface="Calibri" pitchFamily="34" charset="0"/>
              </a:rPr>
              <a:t>Today we will apply our knowledge of Pythagorean Theorem to </a:t>
            </a:r>
            <a:r>
              <a:rPr lang="en-US" altLang="en-US" sz="1800" b="1" dirty="0" smtClean="0">
                <a:solidFill>
                  <a:srgbClr val="7030A0"/>
                </a:solidFill>
                <a:latin typeface="Calibri" pitchFamily="34" charset="0"/>
              </a:rPr>
              <a:t>solve two </a:t>
            </a:r>
            <a:r>
              <a:rPr lang="en-US" altLang="en-US" sz="1800" b="1" dirty="0">
                <a:solidFill>
                  <a:srgbClr val="7030A0"/>
                </a:solidFill>
                <a:latin typeface="Calibri" pitchFamily="34" charset="0"/>
              </a:rPr>
              <a:t>or three-step problems.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5138" y="3429000"/>
            <a:ext cx="349091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 smtClean="0"/>
              <a:t>Agenda </a:t>
            </a:r>
            <a:r>
              <a:rPr lang="en-US" b="1" u="sng" dirty="0"/>
              <a:t>for Sept </a:t>
            </a:r>
            <a:r>
              <a:rPr lang="en-US" b="1" u="sng" dirty="0"/>
              <a:t>8</a:t>
            </a:r>
            <a:r>
              <a:rPr lang="en-US" b="1" u="sng" baseline="30000" dirty="0" smtClean="0"/>
              <a:t>th</a:t>
            </a:r>
            <a:r>
              <a:rPr lang="en-US" b="1" dirty="0" smtClean="0"/>
              <a:t>:</a:t>
            </a:r>
            <a:endParaRPr lang="en-US" b="1" dirty="0"/>
          </a:p>
          <a:p>
            <a:pPr marL="342900" indent="-342900">
              <a:buFontTx/>
              <a:buAutoNum type="arabicParenR"/>
              <a:defRPr/>
            </a:pPr>
            <a:r>
              <a:rPr lang="en-US" b="1" dirty="0"/>
              <a:t>Warm-up &amp; correct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b="1" dirty="0"/>
              <a:t>Review Homework </a:t>
            </a:r>
            <a:r>
              <a:rPr lang="en-US" b="1" dirty="0" smtClean="0"/>
              <a:t>problems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b="1" dirty="0" smtClean="0"/>
              <a:t>Destination Check</a:t>
            </a:r>
            <a:endParaRPr lang="en-US" b="1" dirty="0"/>
          </a:p>
          <a:p>
            <a:pPr marL="342900" indent="-342900">
              <a:buFontTx/>
              <a:buAutoNum type="arabicParenR"/>
              <a:defRPr/>
            </a:pPr>
            <a:r>
              <a:rPr lang="en-US" b="1" dirty="0"/>
              <a:t>Multi-step </a:t>
            </a:r>
            <a:r>
              <a:rPr lang="en-US" b="1" dirty="0" smtClean="0"/>
              <a:t>problems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QUIZ </a:t>
            </a:r>
            <a:r>
              <a:rPr lang="en-US" b="1" dirty="0" smtClean="0">
                <a:solidFill>
                  <a:srgbClr val="FF0000"/>
                </a:solidFill>
              </a:rPr>
              <a:t>FRIDAY on </a:t>
            </a:r>
            <a:r>
              <a:rPr lang="en-US" b="1" dirty="0" err="1" smtClean="0">
                <a:solidFill>
                  <a:srgbClr val="FF0000"/>
                </a:solidFill>
              </a:rPr>
              <a:t>Pythag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15926" y="404813"/>
            <a:ext cx="86645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 smtClean="0">
                <a:solidFill>
                  <a:srgbClr val="0070C0"/>
                </a:solidFill>
                <a:latin typeface="Calibri" pitchFamily="34" charset="0"/>
              </a:rPr>
              <a:t>WARM </a:t>
            </a:r>
            <a:r>
              <a:rPr lang="en-US" altLang="en-US" sz="1800" b="1" u="sng" dirty="0">
                <a:solidFill>
                  <a:srgbClr val="0070C0"/>
                </a:solidFill>
                <a:latin typeface="Calibri" pitchFamily="34" charset="0"/>
              </a:rPr>
              <a:t>UP INSTRUCTIONS</a:t>
            </a:r>
            <a:r>
              <a:rPr lang="en-US" altLang="en-US" sz="1800" b="1" u="sng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  <a:endParaRPr lang="en-US" altLang="en-US" sz="18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en-US" altLang="en-US" sz="1800" dirty="0" smtClean="0">
                <a:solidFill>
                  <a:srgbClr val="0070C0"/>
                </a:solidFill>
                <a:latin typeface="Calibri" pitchFamily="34" charset="0"/>
              </a:rPr>
              <a:t>Get out your homework .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en-US" altLang="en-US" sz="1800" dirty="0" smtClean="0">
                <a:solidFill>
                  <a:srgbClr val="0070C0"/>
                </a:solidFill>
                <a:latin typeface="Calibri" pitchFamily="34" charset="0"/>
              </a:rPr>
              <a:t>In your notebook, find the missing side length for ONE of  the following triangles. </a:t>
            </a:r>
            <a:endParaRPr lang="en-US" altLang="en-US" sz="1800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en-US" sz="1800" i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a) 					b) 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0245" name="Group 3"/>
          <p:cNvGrpSpPr>
            <a:grpSpLocks/>
          </p:cNvGrpSpPr>
          <p:nvPr/>
        </p:nvGrpSpPr>
        <p:grpSpPr bwMode="auto">
          <a:xfrm rot="-1630507">
            <a:off x="1020763" y="1866900"/>
            <a:ext cx="1079500" cy="792163"/>
            <a:chOff x="1187624" y="2060848"/>
            <a:chExt cx="1080120" cy="792088"/>
          </a:xfrm>
        </p:grpSpPr>
        <p:sp>
          <p:nvSpPr>
            <p:cNvPr id="2" name="Right Triangle 1"/>
            <p:cNvSpPr/>
            <p:nvPr/>
          </p:nvSpPr>
          <p:spPr>
            <a:xfrm>
              <a:off x="1187624" y="2060848"/>
              <a:ext cx="1080120" cy="7920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88105" y="2705195"/>
              <a:ext cx="144546" cy="144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46" name="Group 7"/>
          <p:cNvGrpSpPr>
            <a:grpSpLocks/>
          </p:cNvGrpSpPr>
          <p:nvPr/>
        </p:nvGrpSpPr>
        <p:grpSpPr bwMode="auto">
          <a:xfrm rot="-10466684">
            <a:off x="5437188" y="2019300"/>
            <a:ext cx="1079500" cy="792163"/>
            <a:chOff x="1187624" y="2060848"/>
            <a:chExt cx="1080120" cy="792088"/>
          </a:xfrm>
        </p:grpSpPr>
        <p:sp>
          <p:nvSpPr>
            <p:cNvPr id="9" name="Right Triangle 8"/>
            <p:cNvSpPr/>
            <p:nvPr/>
          </p:nvSpPr>
          <p:spPr>
            <a:xfrm>
              <a:off x="1187624" y="2060848"/>
              <a:ext cx="1080120" cy="7920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91435" y="2708862"/>
              <a:ext cx="144546" cy="144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684213" y="233997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8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1636713" y="25304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5761038" y="241935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20</a:t>
            </a:r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6473825" y="2338388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12</a:t>
            </a:r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1420813" y="197008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?</a:t>
            </a: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6042025" y="176371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9800">
            <a:off x="1551762" y="5088663"/>
            <a:ext cx="16589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906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Example 2:	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406775" cy="930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i="1" dirty="0" smtClean="0"/>
              <a:t>Calculate the length “d”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CA" dirty="0" smtClean="0"/>
          </a:p>
        </p:txBody>
      </p:sp>
      <p:grpSp>
        <p:nvGrpSpPr>
          <p:cNvPr id="15364" name="Group 26"/>
          <p:cNvGrpSpPr>
            <a:grpSpLocks/>
          </p:cNvGrpSpPr>
          <p:nvPr/>
        </p:nvGrpSpPr>
        <p:grpSpPr bwMode="auto">
          <a:xfrm>
            <a:off x="127000" y="1963738"/>
            <a:ext cx="3868738" cy="2473325"/>
            <a:chOff x="-108520" y="1968315"/>
            <a:chExt cx="3869522" cy="2473034"/>
          </a:xfrm>
        </p:grpSpPr>
        <p:sp>
          <p:nvSpPr>
            <p:cNvPr id="15378" name="TextBox 22"/>
            <p:cNvSpPr txBox="1">
              <a:spLocks noChangeArrowheads="1"/>
            </p:cNvSpPr>
            <p:nvPr/>
          </p:nvSpPr>
          <p:spPr bwMode="auto">
            <a:xfrm>
              <a:off x="3000971" y="3988824"/>
              <a:ext cx="62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2843241" y="3717534"/>
              <a:ext cx="314389" cy="27619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pSp>
          <p:nvGrpSpPr>
            <p:cNvPr id="15380" name="Group 25"/>
            <p:cNvGrpSpPr>
              <a:grpSpLocks/>
            </p:cNvGrpSpPr>
            <p:nvPr/>
          </p:nvGrpSpPr>
          <p:grpSpPr bwMode="auto">
            <a:xfrm>
              <a:off x="-108520" y="1968315"/>
              <a:ext cx="3869522" cy="2473034"/>
              <a:chOff x="126922" y="1820062"/>
              <a:chExt cx="3869522" cy="2473034"/>
            </a:xfrm>
          </p:grpSpPr>
          <p:sp>
            <p:nvSpPr>
              <p:cNvPr id="13" name="Right Triangle 12"/>
              <p:cNvSpPr/>
              <p:nvPr/>
            </p:nvSpPr>
            <p:spPr>
              <a:xfrm flipH="1">
                <a:off x="314285" y="2202604"/>
                <a:ext cx="3053382" cy="1663504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cxnSp>
            <p:nvCxnSpPr>
              <p:cNvPr id="18" name="Straight Connector 17"/>
              <p:cNvCxnSpPr>
                <a:stCxn id="13" idx="0"/>
              </p:cNvCxnSpPr>
              <p:nvPr/>
            </p:nvCxnSpPr>
            <p:spPr>
              <a:xfrm flipH="1">
                <a:off x="2738889" y="2202604"/>
                <a:ext cx="628777" cy="16635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83" name="TextBox 18"/>
              <p:cNvSpPr txBox="1">
                <a:spLocks noChangeArrowheads="1"/>
              </p:cNvSpPr>
              <p:nvPr/>
            </p:nvSpPr>
            <p:spPr bwMode="auto">
              <a:xfrm>
                <a:off x="126922" y="3789040"/>
                <a:ext cx="62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 b="1">
                    <a:latin typeface="Calibri" pitchFamily="34" charset="0"/>
                  </a:rPr>
                  <a:t>A</a:t>
                </a:r>
              </a:p>
            </p:txBody>
          </p:sp>
          <p:sp>
            <p:nvSpPr>
              <p:cNvPr id="15384" name="TextBox 21"/>
              <p:cNvSpPr txBox="1">
                <a:spLocks noChangeArrowheads="1"/>
              </p:cNvSpPr>
              <p:nvPr/>
            </p:nvSpPr>
            <p:spPr bwMode="auto">
              <a:xfrm>
                <a:off x="2424809" y="3861048"/>
                <a:ext cx="62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 b="1"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15385" name="TextBox 23"/>
              <p:cNvSpPr txBox="1">
                <a:spLocks noChangeArrowheads="1"/>
              </p:cNvSpPr>
              <p:nvPr/>
            </p:nvSpPr>
            <p:spPr bwMode="auto">
              <a:xfrm>
                <a:off x="3367790" y="1820062"/>
                <a:ext cx="62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 b="1">
                    <a:latin typeface="Calibri" pitchFamily="34" charset="0"/>
                  </a:rPr>
                  <a:t>D</a:t>
                </a:r>
              </a:p>
            </p:txBody>
          </p:sp>
          <p:sp>
            <p:nvSpPr>
              <p:cNvPr id="15386" name="TextBox 24"/>
              <p:cNvSpPr txBox="1">
                <a:spLocks noChangeArrowheads="1"/>
              </p:cNvSpPr>
              <p:nvPr/>
            </p:nvSpPr>
            <p:spPr bwMode="auto">
              <a:xfrm>
                <a:off x="1526731" y="2652448"/>
                <a:ext cx="62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 i="1">
                    <a:latin typeface="Calibri" pitchFamily="34" charset="0"/>
                  </a:rPr>
                  <a:t>d</a:t>
                </a:r>
              </a:p>
            </p:txBody>
          </p:sp>
          <p:sp>
            <p:nvSpPr>
              <p:cNvPr id="15387" name="TextBox 27"/>
              <p:cNvSpPr txBox="1">
                <a:spLocks noChangeArrowheads="1"/>
              </p:cNvSpPr>
              <p:nvPr/>
            </p:nvSpPr>
            <p:spPr bwMode="auto">
              <a:xfrm>
                <a:off x="2483768" y="2751520"/>
                <a:ext cx="7475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>
                    <a:latin typeface="Calibri" pitchFamily="34" charset="0"/>
                  </a:rPr>
                  <a:t>28 m</a:t>
                </a:r>
              </a:p>
            </p:txBody>
          </p:sp>
          <p:sp>
            <p:nvSpPr>
              <p:cNvPr id="15388" name="TextBox 28"/>
              <p:cNvSpPr txBox="1">
                <a:spLocks noChangeArrowheads="1"/>
              </p:cNvSpPr>
              <p:nvPr/>
            </p:nvSpPr>
            <p:spPr bwMode="auto">
              <a:xfrm>
                <a:off x="1475656" y="3855993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>
                    <a:latin typeface="Calibri" pitchFamily="34" charset="0"/>
                  </a:rPr>
                  <a:t>45 m</a:t>
                </a:r>
              </a:p>
            </p:txBody>
          </p:sp>
          <p:sp>
            <p:nvSpPr>
              <p:cNvPr id="15389" name="TextBox 29"/>
              <p:cNvSpPr txBox="1">
                <a:spLocks noChangeArrowheads="1"/>
              </p:cNvSpPr>
              <p:nvPr/>
            </p:nvSpPr>
            <p:spPr bwMode="auto">
              <a:xfrm>
                <a:off x="2739136" y="3923764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>
                    <a:latin typeface="Calibri" pitchFamily="34" charset="0"/>
                  </a:rPr>
                  <a:t>9 m</a:t>
                </a:r>
              </a:p>
            </p:txBody>
          </p:sp>
        </p:grpSp>
      </p:grpSp>
      <p:grpSp>
        <p:nvGrpSpPr>
          <p:cNvPr id="4104" name="Group 4103"/>
          <p:cNvGrpSpPr>
            <a:grpSpLocks/>
          </p:cNvGrpSpPr>
          <p:nvPr/>
        </p:nvGrpSpPr>
        <p:grpSpPr bwMode="auto">
          <a:xfrm>
            <a:off x="2627313" y="2346325"/>
            <a:ext cx="792162" cy="1730375"/>
            <a:chOff x="3347865" y="2345962"/>
            <a:chExt cx="792087" cy="1731110"/>
          </a:xfrm>
        </p:grpSpPr>
        <p:cxnSp>
          <p:nvCxnSpPr>
            <p:cNvPr id="4097" name="Straight Connector 4096"/>
            <p:cNvCxnSpPr/>
            <p:nvPr/>
          </p:nvCxnSpPr>
          <p:spPr>
            <a:xfrm>
              <a:off x="4079633" y="2345962"/>
              <a:ext cx="0" cy="16644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412946" y="2385667"/>
              <a:ext cx="661925" cy="16914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347865" y="4061190"/>
              <a:ext cx="7920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7" name="TextBox 4116"/>
          <p:cNvSpPr txBox="1">
            <a:spLocks noChangeArrowheads="1"/>
          </p:cNvSpPr>
          <p:nvPr/>
        </p:nvSpPr>
        <p:spPr bwMode="auto">
          <a:xfrm>
            <a:off x="3327400" y="3013075"/>
            <a:ext cx="1173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26.51 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00563" y="1484313"/>
            <a:ext cx="424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Can you see the small right angle triangle?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00563" y="1908175"/>
            <a:ext cx="424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First we have to find length CD.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00563" y="2339975"/>
            <a:ext cx="424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– b</a:t>
            </a:r>
            <a:r>
              <a:rPr lang="en-CA" altLang="en-US" sz="1800" baseline="30000">
                <a:latin typeface="Calibri" pitchFamily="34" charset="0"/>
              </a:rPr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00563" y="2627313"/>
            <a:ext cx="424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(28)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– (9)</a:t>
            </a:r>
            <a:r>
              <a:rPr lang="en-CA" altLang="en-US" sz="1800" baseline="30000">
                <a:latin typeface="Calibri" pitchFamily="34" charset="0"/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00563" y="2987675"/>
            <a:ext cx="424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784 – 81</a:t>
            </a:r>
            <a:endParaRPr lang="en-CA" altLang="en-US" sz="1800" baseline="3000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00563" y="3348038"/>
            <a:ext cx="424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703</a:t>
            </a:r>
            <a:endParaRPr lang="en-CA" altLang="en-US" sz="1800" baseline="3000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9992" y="3681720"/>
            <a:ext cx="4247901" cy="394980"/>
          </a:xfrm>
          <a:prstGeom prst="rect">
            <a:avLst/>
          </a:prstGeom>
          <a:blipFill rotWithShape="1">
            <a:blip r:embed="rId2"/>
            <a:stretch>
              <a:fillRect b="-24615"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9992" y="4042132"/>
            <a:ext cx="4247901" cy="369332"/>
          </a:xfrm>
          <a:prstGeom prst="rect">
            <a:avLst/>
          </a:prstGeom>
          <a:blipFill rotWithShape="1">
            <a:blip r:embed="rId3"/>
            <a:stretch>
              <a:fillRect t="-8197" b="-24590"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2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90600"/>
          </a:xfrm>
        </p:spPr>
        <p:txBody>
          <a:bodyPr/>
          <a:lstStyle/>
          <a:p>
            <a:pPr eaLnBrk="1" hangingPunct="1"/>
            <a:r>
              <a:rPr lang="en-CA" altLang="en-US" dirty="0"/>
              <a:t> </a:t>
            </a:r>
            <a:r>
              <a:rPr lang="en-CA" altLang="en-US" dirty="0" smtClean="0"/>
              <a:t>	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406775" cy="930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i="1" dirty="0" smtClean="0"/>
              <a:t>Calculate the length “d”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CA" dirty="0" smtClean="0"/>
          </a:p>
        </p:txBody>
      </p:sp>
      <p:grpSp>
        <p:nvGrpSpPr>
          <p:cNvPr id="16387" name="Group 26"/>
          <p:cNvGrpSpPr>
            <a:grpSpLocks/>
          </p:cNvGrpSpPr>
          <p:nvPr/>
        </p:nvGrpSpPr>
        <p:grpSpPr bwMode="auto">
          <a:xfrm>
            <a:off x="127000" y="1963738"/>
            <a:ext cx="3868738" cy="2473325"/>
            <a:chOff x="-108520" y="1968315"/>
            <a:chExt cx="3869522" cy="2473034"/>
          </a:xfrm>
        </p:grpSpPr>
        <p:sp>
          <p:nvSpPr>
            <p:cNvPr id="16402" name="TextBox 22"/>
            <p:cNvSpPr txBox="1">
              <a:spLocks noChangeArrowheads="1"/>
            </p:cNvSpPr>
            <p:nvPr/>
          </p:nvSpPr>
          <p:spPr bwMode="auto">
            <a:xfrm>
              <a:off x="3000971" y="3988824"/>
              <a:ext cx="62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2843241" y="3717534"/>
              <a:ext cx="314389" cy="27619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pSp>
          <p:nvGrpSpPr>
            <p:cNvPr id="16404" name="Group 25"/>
            <p:cNvGrpSpPr>
              <a:grpSpLocks/>
            </p:cNvGrpSpPr>
            <p:nvPr/>
          </p:nvGrpSpPr>
          <p:grpSpPr bwMode="auto">
            <a:xfrm>
              <a:off x="-108520" y="1968315"/>
              <a:ext cx="3869522" cy="2473034"/>
              <a:chOff x="126922" y="1820062"/>
              <a:chExt cx="3869522" cy="2473034"/>
            </a:xfrm>
          </p:grpSpPr>
          <p:sp>
            <p:nvSpPr>
              <p:cNvPr id="13" name="Right Triangle 12"/>
              <p:cNvSpPr/>
              <p:nvPr/>
            </p:nvSpPr>
            <p:spPr>
              <a:xfrm flipH="1">
                <a:off x="314285" y="2202604"/>
                <a:ext cx="3053382" cy="1663504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cxnSp>
            <p:nvCxnSpPr>
              <p:cNvPr id="18" name="Straight Connector 17"/>
              <p:cNvCxnSpPr>
                <a:stCxn id="13" idx="0"/>
              </p:cNvCxnSpPr>
              <p:nvPr/>
            </p:nvCxnSpPr>
            <p:spPr>
              <a:xfrm flipH="1">
                <a:off x="2738889" y="2202604"/>
                <a:ext cx="628777" cy="16635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07" name="TextBox 18"/>
              <p:cNvSpPr txBox="1">
                <a:spLocks noChangeArrowheads="1"/>
              </p:cNvSpPr>
              <p:nvPr/>
            </p:nvSpPr>
            <p:spPr bwMode="auto">
              <a:xfrm>
                <a:off x="126922" y="3789040"/>
                <a:ext cx="62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 b="1">
                    <a:latin typeface="Calibri" pitchFamily="34" charset="0"/>
                  </a:rPr>
                  <a:t>A</a:t>
                </a:r>
              </a:p>
            </p:txBody>
          </p:sp>
          <p:sp>
            <p:nvSpPr>
              <p:cNvPr id="16408" name="TextBox 21"/>
              <p:cNvSpPr txBox="1">
                <a:spLocks noChangeArrowheads="1"/>
              </p:cNvSpPr>
              <p:nvPr/>
            </p:nvSpPr>
            <p:spPr bwMode="auto">
              <a:xfrm>
                <a:off x="2424809" y="3861048"/>
                <a:ext cx="62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 b="1"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16409" name="TextBox 23"/>
              <p:cNvSpPr txBox="1">
                <a:spLocks noChangeArrowheads="1"/>
              </p:cNvSpPr>
              <p:nvPr/>
            </p:nvSpPr>
            <p:spPr bwMode="auto">
              <a:xfrm>
                <a:off x="3367790" y="1820062"/>
                <a:ext cx="62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 b="1">
                    <a:latin typeface="Calibri" pitchFamily="34" charset="0"/>
                  </a:rPr>
                  <a:t>D</a:t>
                </a:r>
              </a:p>
            </p:txBody>
          </p:sp>
          <p:sp>
            <p:nvSpPr>
              <p:cNvPr id="16410" name="TextBox 24"/>
              <p:cNvSpPr txBox="1">
                <a:spLocks noChangeArrowheads="1"/>
              </p:cNvSpPr>
              <p:nvPr/>
            </p:nvSpPr>
            <p:spPr bwMode="auto">
              <a:xfrm>
                <a:off x="1526731" y="2652448"/>
                <a:ext cx="62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 i="1">
                    <a:latin typeface="Calibri" pitchFamily="34" charset="0"/>
                  </a:rPr>
                  <a:t>d</a:t>
                </a:r>
              </a:p>
            </p:txBody>
          </p:sp>
          <p:sp>
            <p:nvSpPr>
              <p:cNvPr id="16411" name="TextBox 27"/>
              <p:cNvSpPr txBox="1">
                <a:spLocks noChangeArrowheads="1"/>
              </p:cNvSpPr>
              <p:nvPr/>
            </p:nvSpPr>
            <p:spPr bwMode="auto">
              <a:xfrm>
                <a:off x="2483768" y="2751520"/>
                <a:ext cx="7475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>
                    <a:latin typeface="Calibri" pitchFamily="34" charset="0"/>
                  </a:rPr>
                  <a:t>28 m</a:t>
                </a:r>
              </a:p>
            </p:txBody>
          </p:sp>
          <p:sp>
            <p:nvSpPr>
              <p:cNvPr id="16412" name="TextBox 28"/>
              <p:cNvSpPr txBox="1">
                <a:spLocks noChangeArrowheads="1"/>
              </p:cNvSpPr>
              <p:nvPr/>
            </p:nvSpPr>
            <p:spPr bwMode="auto">
              <a:xfrm>
                <a:off x="1475656" y="3855993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>
                    <a:latin typeface="Calibri" pitchFamily="34" charset="0"/>
                  </a:rPr>
                  <a:t>45 m</a:t>
                </a:r>
              </a:p>
            </p:txBody>
          </p:sp>
          <p:sp>
            <p:nvSpPr>
              <p:cNvPr id="16413" name="TextBox 29"/>
              <p:cNvSpPr txBox="1">
                <a:spLocks noChangeArrowheads="1"/>
              </p:cNvSpPr>
              <p:nvPr/>
            </p:nvSpPr>
            <p:spPr bwMode="auto">
              <a:xfrm>
                <a:off x="2739136" y="3923764"/>
                <a:ext cx="7200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>
                    <a:latin typeface="Calibri" pitchFamily="34" charset="0"/>
                  </a:rPr>
                  <a:t>9 m</a:t>
                </a:r>
              </a:p>
            </p:txBody>
          </p:sp>
        </p:grpSp>
      </p:grpSp>
      <p:grpSp>
        <p:nvGrpSpPr>
          <p:cNvPr id="4116" name="Group 4115"/>
          <p:cNvGrpSpPr>
            <a:grpSpLocks/>
          </p:cNvGrpSpPr>
          <p:nvPr/>
        </p:nvGrpSpPr>
        <p:grpSpPr bwMode="auto">
          <a:xfrm>
            <a:off x="230188" y="2319338"/>
            <a:ext cx="3117850" cy="1757362"/>
            <a:chOff x="229777" y="3615616"/>
            <a:chExt cx="3118087" cy="1757600"/>
          </a:xfrm>
        </p:grpSpPr>
        <p:cxnSp>
          <p:nvCxnSpPr>
            <p:cNvPr id="4106" name="Straight Connector 4105"/>
            <p:cNvCxnSpPr/>
            <p:nvPr/>
          </p:nvCxnSpPr>
          <p:spPr>
            <a:xfrm flipH="1">
              <a:off x="229777" y="5366865"/>
              <a:ext cx="307998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67880" y="3615616"/>
              <a:ext cx="3073634" cy="167980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341514" y="3615616"/>
              <a:ext cx="6350" cy="175760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89" name="TextBox 4116"/>
          <p:cNvSpPr txBox="1">
            <a:spLocks noChangeArrowheads="1"/>
          </p:cNvSpPr>
          <p:nvPr/>
        </p:nvSpPr>
        <p:spPr bwMode="auto">
          <a:xfrm>
            <a:off x="3327400" y="3013075"/>
            <a:ext cx="1173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26.51 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87900" y="1341438"/>
            <a:ext cx="3455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Now we can focus on “d”.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Can you see the big right-angle triangle?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96099" y="2626033"/>
            <a:ext cx="4247901" cy="37837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2" y="3156806"/>
            <a:ext cx="4247901" cy="378373"/>
          </a:xfrm>
          <a:prstGeom prst="rect">
            <a:avLst/>
          </a:prstGeom>
          <a:blipFill rotWithShape="1">
            <a:blip r:embed="rId3"/>
            <a:stretch>
              <a:fillRect l="-287" b="-9677"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3626691"/>
            <a:ext cx="4247901" cy="37837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4058739"/>
            <a:ext cx="4247901" cy="37837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4490787"/>
            <a:ext cx="3096344" cy="37837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4922835"/>
            <a:ext cx="3096344" cy="40825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5397011"/>
            <a:ext cx="3096344" cy="369332"/>
          </a:xfrm>
          <a:prstGeom prst="rect">
            <a:avLst/>
          </a:prstGeom>
          <a:blipFill rotWithShape="1">
            <a:blip r:embed="rId8"/>
            <a:stretch>
              <a:fillRect l="-1575" t="-8197" b="-24590"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Practice!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None/>
              <a:defRPr/>
            </a:pPr>
            <a:r>
              <a:rPr lang="en-CA" dirty="0" smtClean="0"/>
              <a:t>For the rest of the class, try these!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CA" dirty="0" smtClean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CA" dirty="0" smtClean="0"/>
              <a:t>Workbook Page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CA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CA" dirty="0" smtClean="0"/>
              <a:t>Page 1 #3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CA" dirty="0" smtClean="0"/>
              <a:t>Page 2 #5, #6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CA" dirty="0" smtClean="0"/>
              <a:t>Page 3 #1, 3, 5, 6,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431800" y="3429000"/>
            <a:ext cx="5076825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 smtClean="0">
                <a:solidFill>
                  <a:srgbClr val="7030A0"/>
                </a:solidFill>
                <a:latin typeface="Calibri" pitchFamily="34" charset="0"/>
              </a:rPr>
              <a:t>Learning </a:t>
            </a:r>
            <a:r>
              <a:rPr lang="en-US" altLang="en-US" sz="1800" b="1" u="sng" dirty="0">
                <a:solidFill>
                  <a:srgbClr val="7030A0"/>
                </a:solidFill>
                <a:latin typeface="Calibri" pitchFamily="34" charset="0"/>
              </a:rPr>
              <a:t>Intention</a:t>
            </a:r>
            <a:r>
              <a:rPr lang="en-US" altLang="en-US" sz="18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rgbClr val="7030A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7030A0"/>
                </a:solidFill>
                <a:latin typeface="Calibri" pitchFamily="34" charset="0"/>
              </a:rPr>
              <a:t>Today we will </a:t>
            </a:r>
            <a:r>
              <a:rPr lang="en-US" altLang="en-US" sz="1800" b="1" dirty="0" smtClean="0">
                <a:solidFill>
                  <a:srgbClr val="7030A0"/>
                </a:solidFill>
                <a:latin typeface="Calibri" pitchFamily="34" charset="0"/>
              </a:rPr>
              <a:t>continue to apply </a:t>
            </a:r>
            <a:r>
              <a:rPr lang="en-US" altLang="en-US" sz="1800" b="1" dirty="0">
                <a:solidFill>
                  <a:srgbClr val="7030A0"/>
                </a:solidFill>
                <a:latin typeface="Calibri" pitchFamily="34" charset="0"/>
              </a:rPr>
              <a:t>our knowledge of Pythagorean Theorem to </a:t>
            </a:r>
            <a:r>
              <a:rPr lang="en-US" altLang="en-US" sz="1800" b="1" dirty="0" smtClean="0">
                <a:solidFill>
                  <a:srgbClr val="7030A0"/>
                </a:solidFill>
                <a:latin typeface="Calibri" pitchFamily="34" charset="0"/>
              </a:rPr>
              <a:t>solve two </a:t>
            </a:r>
            <a:r>
              <a:rPr lang="en-US" altLang="en-US" sz="1800" b="1" dirty="0">
                <a:solidFill>
                  <a:srgbClr val="7030A0"/>
                </a:solidFill>
                <a:latin typeface="Calibri" pitchFamily="34" charset="0"/>
              </a:rPr>
              <a:t>or three-step </a:t>
            </a:r>
            <a:r>
              <a:rPr lang="en-US" altLang="en-US" sz="1800" b="1" dirty="0" smtClean="0">
                <a:solidFill>
                  <a:srgbClr val="7030A0"/>
                </a:solidFill>
                <a:latin typeface="Calibri" pitchFamily="34" charset="0"/>
              </a:rPr>
              <a:t>problems involving area of a triangle. We will also solve for two missing sides. </a:t>
            </a:r>
            <a:endParaRPr lang="en-US" altLang="en-US" sz="1800" b="1" dirty="0">
              <a:solidFill>
                <a:srgbClr val="7030A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5138" y="3429000"/>
            <a:ext cx="349091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 smtClean="0"/>
              <a:t>Agenda </a:t>
            </a:r>
            <a:r>
              <a:rPr lang="en-US" b="1" u="sng" dirty="0"/>
              <a:t>for Sept </a:t>
            </a:r>
            <a:r>
              <a:rPr lang="en-US" b="1" u="sng" dirty="0" smtClean="0"/>
              <a:t>9th</a:t>
            </a:r>
            <a:r>
              <a:rPr lang="en-US" b="1" u="sng" baseline="30000" dirty="0" smtClean="0"/>
              <a:t>th</a:t>
            </a:r>
            <a:r>
              <a:rPr lang="en-US" b="1" dirty="0" smtClean="0"/>
              <a:t>:</a:t>
            </a:r>
            <a:endParaRPr lang="en-US" b="1" dirty="0"/>
          </a:p>
          <a:p>
            <a:pPr marL="342900" indent="-342900">
              <a:buFontTx/>
              <a:buAutoNum type="arabicParenR"/>
              <a:defRPr/>
            </a:pPr>
            <a:r>
              <a:rPr lang="en-US" b="1" dirty="0"/>
              <a:t>Warm-up &amp; correct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b="1" dirty="0"/>
              <a:t>Review Homework </a:t>
            </a:r>
            <a:r>
              <a:rPr lang="en-US" b="1" dirty="0" smtClean="0"/>
              <a:t>problems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b="1" dirty="0" smtClean="0"/>
              <a:t>Destination Check #2</a:t>
            </a:r>
            <a:endParaRPr lang="en-US" b="1" dirty="0"/>
          </a:p>
          <a:p>
            <a:pPr marL="342900" indent="-342900">
              <a:buFontTx/>
              <a:buAutoNum type="arabicParenR"/>
              <a:defRPr/>
            </a:pPr>
            <a:r>
              <a:rPr lang="en-US" b="1" dirty="0" smtClean="0"/>
              <a:t>Area and Two Missing Sides with </a:t>
            </a:r>
            <a:r>
              <a:rPr lang="en-US" b="1" dirty="0" err="1" smtClean="0"/>
              <a:t>Pythag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QUIZ </a:t>
            </a:r>
            <a:r>
              <a:rPr lang="en-US" b="1" dirty="0" smtClean="0">
                <a:solidFill>
                  <a:srgbClr val="FF0000"/>
                </a:solidFill>
              </a:rPr>
              <a:t>THURSDAY on </a:t>
            </a:r>
            <a:r>
              <a:rPr lang="en-US" b="1" dirty="0" err="1" smtClean="0">
                <a:solidFill>
                  <a:srgbClr val="FF0000"/>
                </a:solidFill>
              </a:rPr>
              <a:t>Pythag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15926" y="404813"/>
            <a:ext cx="86645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 smtClean="0">
                <a:solidFill>
                  <a:srgbClr val="0070C0"/>
                </a:solidFill>
                <a:latin typeface="Calibri" pitchFamily="34" charset="0"/>
              </a:rPr>
              <a:t>WARM </a:t>
            </a:r>
            <a:r>
              <a:rPr lang="en-US" altLang="en-US" sz="1800" b="1" u="sng" dirty="0">
                <a:solidFill>
                  <a:srgbClr val="0070C0"/>
                </a:solidFill>
                <a:latin typeface="Calibri" pitchFamily="34" charset="0"/>
              </a:rPr>
              <a:t>UP INSTRUCTIONS</a:t>
            </a:r>
            <a:r>
              <a:rPr lang="en-US" altLang="en-US" sz="1800" b="1" u="sng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  <a:endParaRPr lang="en-US" altLang="en-US" sz="18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en-US" altLang="en-US" sz="1800" dirty="0" smtClean="0">
                <a:solidFill>
                  <a:srgbClr val="0070C0"/>
                </a:solidFill>
                <a:latin typeface="Calibri" pitchFamily="34" charset="0"/>
              </a:rPr>
              <a:t>Get out your homework .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en-US" altLang="en-US" sz="1800" dirty="0" smtClean="0">
                <a:solidFill>
                  <a:srgbClr val="0070C0"/>
                </a:solidFill>
                <a:latin typeface="Calibri" pitchFamily="34" charset="0"/>
              </a:rPr>
              <a:t>Calculate the area of the following triangles. </a:t>
            </a:r>
            <a:endParaRPr lang="en-US" altLang="en-US" sz="1800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en-US" sz="1800" i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a) 					b) 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0245" name="Group 3"/>
          <p:cNvGrpSpPr>
            <a:grpSpLocks/>
          </p:cNvGrpSpPr>
          <p:nvPr/>
        </p:nvGrpSpPr>
        <p:grpSpPr bwMode="auto">
          <a:xfrm rot="-1630507">
            <a:off x="1020763" y="1866900"/>
            <a:ext cx="1079500" cy="792163"/>
            <a:chOff x="1187624" y="2060848"/>
            <a:chExt cx="1080120" cy="792088"/>
          </a:xfrm>
        </p:grpSpPr>
        <p:sp>
          <p:nvSpPr>
            <p:cNvPr id="2" name="Right Triangle 1"/>
            <p:cNvSpPr/>
            <p:nvPr/>
          </p:nvSpPr>
          <p:spPr>
            <a:xfrm>
              <a:off x="1187624" y="2060848"/>
              <a:ext cx="1080120" cy="7920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88105" y="2705195"/>
              <a:ext cx="144546" cy="144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684213" y="233997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8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1636713" y="25304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1420813" y="197008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9800">
            <a:off x="1551762" y="5088663"/>
            <a:ext cx="16589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92630"/>
            <a:ext cx="1811864" cy="173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 check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55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6675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dirty="0" smtClean="0"/>
              <a:t> page 3 in workbook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850" y="787400"/>
            <a:ext cx="8229600" cy="912813"/>
          </a:xfrm>
        </p:spPr>
        <p:txBody>
          <a:bodyPr>
            <a:normAutofit/>
          </a:bodyPr>
          <a:lstStyle/>
          <a:p>
            <a:pPr marL="114300" indent="0" eaLnBrk="1" hangingPunct="1">
              <a:buNone/>
            </a:pPr>
            <a:r>
              <a:rPr lang="en-CA" altLang="en-US" dirty="0" smtClean="0"/>
              <a:t>Determine the length of string hung from one corner of the class to another</a:t>
            </a:r>
          </a:p>
          <a:p>
            <a:pPr eaLnBrk="1" hangingPunct="1"/>
            <a:endParaRPr lang="en-CA" altLang="en-US" dirty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92500" y="1638300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u="sng">
                <a:latin typeface="Calibri" pitchFamily="34" charset="0"/>
              </a:rPr>
              <a:t>Step 1 -  Diagonal on the floor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08400" y="3573463"/>
            <a:ext cx="482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 u="sng">
                <a:latin typeface="Calibri" pitchFamily="34" charset="0"/>
              </a:rPr>
              <a:t>Step 2 – Length of string!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08400" y="4014788"/>
            <a:ext cx="482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+ b</a:t>
            </a:r>
            <a:r>
              <a:rPr lang="en-CA" altLang="en-US" sz="1800" baseline="30000">
                <a:latin typeface="Calibri" pitchFamily="34" charset="0"/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708400" y="429260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(3)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+ (6.4)</a:t>
            </a:r>
            <a:r>
              <a:rPr lang="en-CA" altLang="en-US" sz="1800" baseline="30000">
                <a:latin typeface="Calibri" pitchFamily="34" charset="0"/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08400" y="4581525"/>
            <a:ext cx="482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9 + 40.96</a:t>
            </a:r>
            <a:endParaRPr lang="en-CA" altLang="en-US" sz="1800" baseline="3000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08400" y="4868863"/>
            <a:ext cx="482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49.96</a:t>
            </a:r>
            <a:endParaRPr lang="en-CA" altLang="en-US" sz="1800" baseline="3000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635375" y="5580063"/>
            <a:ext cx="482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u="sng">
                <a:latin typeface="Calibri" pitchFamily="34" charset="0"/>
              </a:rPr>
              <a:t>The string is 7.07 m long.</a:t>
            </a:r>
            <a:endParaRPr lang="en-CA" altLang="en-US" sz="1800">
              <a:latin typeface="Calibri" pitchFamily="34" charset="0"/>
            </a:endParaRPr>
          </a:p>
        </p:txBody>
      </p:sp>
      <p:pic>
        <p:nvPicPr>
          <p:cNvPr id="1741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38300"/>
            <a:ext cx="2752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84213" y="2636838"/>
            <a:ext cx="1800225" cy="936625"/>
          </a:xfrm>
          <a:prstGeom prst="line">
            <a:avLst/>
          </a:prstGeom>
          <a:ln w="57150">
            <a:solidFill>
              <a:srgbClr val="1607D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92500" y="2016125"/>
            <a:ext cx="482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+ b</a:t>
            </a:r>
            <a:r>
              <a:rPr lang="en-CA" altLang="en-US" sz="1800" baseline="30000">
                <a:latin typeface="Calibri" pitchFamily="34" charset="0"/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92500" y="2268538"/>
            <a:ext cx="482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(4)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+ (5)</a:t>
            </a:r>
            <a:r>
              <a:rPr lang="en-CA" altLang="en-US" sz="1800" baseline="30000">
                <a:latin typeface="Calibri" pitchFamily="34" charset="0"/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92500" y="2555875"/>
            <a:ext cx="482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16 + 25</a:t>
            </a:r>
            <a:endParaRPr lang="en-CA" altLang="en-US" sz="1800" baseline="30000"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92500" y="2773363"/>
            <a:ext cx="482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41</a:t>
            </a:r>
            <a:endParaRPr lang="en-CA" altLang="en-US" sz="1800" baseline="30000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491880" y="2988692"/>
            <a:ext cx="4824413" cy="408253"/>
          </a:xfrm>
          <a:prstGeom prst="rect">
            <a:avLst/>
          </a:prstGeom>
          <a:blipFill rotWithShape="1">
            <a:blip r:embed="rId3"/>
            <a:stretch>
              <a:fillRect l="-1138" b="-20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6375" y="3059113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itchFamily="34" charset="0"/>
              </a:rPr>
              <a:t>6.4 m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708400" y="5085184"/>
            <a:ext cx="4824413" cy="408253"/>
          </a:xfrm>
          <a:prstGeom prst="rect">
            <a:avLst/>
          </a:prstGeom>
          <a:blipFill rotWithShape="1">
            <a:blip r:embed="rId4"/>
            <a:stretch>
              <a:fillRect l="-1010" b="-20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Destination Check #2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328592" cy="426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2"/>
          <p:cNvSpPr txBox="1">
            <a:spLocks noChangeArrowheads="1"/>
          </p:cNvSpPr>
          <p:nvPr/>
        </p:nvSpPr>
        <p:spPr bwMode="auto">
          <a:xfrm>
            <a:off x="684213" y="1052513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>
                <a:solidFill>
                  <a:srgbClr val="0070C0"/>
                </a:solidFill>
                <a:latin typeface="Calibri" pitchFamily="34" charset="0"/>
              </a:rPr>
              <a:t>What are the unknown lengths of this right-angle </a:t>
            </a:r>
            <a:r>
              <a:rPr lang="en-CA" altLang="en-US" sz="1800" i="1" dirty="0">
                <a:solidFill>
                  <a:srgbClr val="0070C0"/>
                </a:solidFill>
                <a:latin typeface="Calibri" pitchFamily="34" charset="0"/>
              </a:rPr>
              <a:t>isosceles</a:t>
            </a:r>
            <a:r>
              <a:rPr lang="en-CA" altLang="en-US" sz="1800" dirty="0">
                <a:solidFill>
                  <a:srgbClr val="0070C0"/>
                </a:solidFill>
                <a:latin typeface="Calibri" pitchFamily="34" charset="0"/>
              </a:rPr>
              <a:t> triangle? </a:t>
            </a:r>
          </a:p>
        </p:txBody>
      </p:sp>
      <p:grpSp>
        <p:nvGrpSpPr>
          <p:cNvPr id="14339" name="Group 14"/>
          <p:cNvGrpSpPr>
            <a:grpSpLocks/>
          </p:cNvGrpSpPr>
          <p:nvPr/>
        </p:nvGrpSpPr>
        <p:grpSpPr bwMode="auto">
          <a:xfrm>
            <a:off x="1042988" y="1692275"/>
            <a:ext cx="2592387" cy="1520825"/>
            <a:chOff x="1043608" y="1340768"/>
            <a:chExt cx="2592288" cy="1521460"/>
          </a:xfrm>
        </p:grpSpPr>
        <p:sp>
          <p:nvSpPr>
            <p:cNvPr id="8" name="Isosceles Triangle 7"/>
            <p:cNvSpPr/>
            <p:nvPr/>
          </p:nvSpPr>
          <p:spPr>
            <a:xfrm>
              <a:off x="1043608" y="1340768"/>
              <a:ext cx="2592288" cy="1151419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475392" y="1701281"/>
              <a:ext cx="431784" cy="287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H="1">
              <a:off x="2678671" y="1736221"/>
              <a:ext cx="431784" cy="287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5" name="TextBox 11"/>
            <p:cNvSpPr txBox="1">
              <a:spLocks noChangeArrowheads="1"/>
            </p:cNvSpPr>
            <p:nvPr/>
          </p:nvSpPr>
          <p:spPr bwMode="auto">
            <a:xfrm>
              <a:off x="1907704" y="2492896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>
                  <a:solidFill>
                    <a:srgbClr val="0070C0"/>
                  </a:solidFill>
                  <a:latin typeface="Calibri" pitchFamily="34" charset="0"/>
                </a:rPr>
                <a:t>50 cm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2834470">
              <a:off x="2267491" y="1370976"/>
              <a:ext cx="144522" cy="144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27113" y="3203575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+ b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c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endParaRPr lang="en-CA" altLang="en-US" sz="180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51075" y="3203575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solidFill>
                  <a:srgbClr val="FF0000"/>
                </a:solidFill>
                <a:latin typeface="Calibri" pitchFamily="34" charset="0"/>
              </a:rPr>
              <a:t>If both legs are congruent, let’s call them </a:t>
            </a:r>
            <a:r>
              <a:rPr lang="en-CA" altLang="en-US" sz="1800" i="1" u="sng">
                <a:solidFill>
                  <a:srgbClr val="FF0000"/>
                </a:solidFill>
                <a:latin typeface="Calibri" pitchFamily="34" charset="0"/>
              </a:rPr>
              <a:t>both</a:t>
            </a:r>
            <a:r>
              <a:rPr lang="en-CA" altLang="en-US" sz="1800">
                <a:solidFill>
                  <a:srgbClr val="FF0000"/>
                </a:solidFill>
                <a:latin typeface="Calibri" pitchFamily="34" charset="0"/>
              </a:rPr>
              <a:t> “a”</a:t>
            </a:r>
            <a:r>
              <a:rPr lang="en-CA" altLang="en-US" sz="1800" i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87450" y="17605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59113" y="17637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42988" y="3563938"/>
            <a:ext cx="176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+ 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(50)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endParaRPr lang="en-CA" altLang="en-US" sz="180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31913" y="3924300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2a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2500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31913" y="3995738"/>
            <a:ext cx="1223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___    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  2        2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54150" y="456247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</a:t>
            </a:r>
            <a:r>
              <a:rPr lang="en-CA" altLang="en-US" sz="1800" baseline="30000">
                <a:latin typeface="Calibri" pitchFamily="34" charset="0"/>
              </a:rPr>
              <a:t>2</a:t>
            </a:r>
            <a:r>
              <a:rPr lang="en-CA" altLang="en-US" sz="1800">
                <a:latin typeface="Calibri" pitchFamily="34" charset="0"/>
              </a:rPr>
              <a:t> = 1250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8013" y="4859338"/>
            <a:ext cx="346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Calibri" pitchFamily="34" charset="0"/>
              </a:rPr>
              <a:t>Finally, take the square root, and….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47813" y="5210175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Calibri" pitchFamily="34" charset="0"/>
              </a:rPr>
              <a:t>a = 35.4 cm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4213" y="5580063"/>
            <a:ext cx="415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Calibri" pitchFamily="34" charset="0"/>
              </a:rPr>
              <a:t>The length of each missing side is 33.4 cm</a:t>
            </a:r>
          </a:p>
        </p:txBody>
      </p:sp>
      <p:sp>
        <p:nvSpPr>
          <p:cNvPr id="14351" name="TextBox 26"/>
          <p:cNvSpPr txBox="1">
            <a:spLocks noChangeArrowheads="1"/>
          </p:cNvSpPr>
          <p:nvPr/>
        </p:nvSpPr>
        <p:spPr bwMode="auto">
          <a:xfrm>
            <a:off x="684213" y="421571"/>
            <a:ext cx="74168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500" dirty="0" smtClean="0">
                <a:latin typeface="+mj-lt"/>
              </a:rPr>
              <a:t>Example 3:	</a:t>
            </a:r>
            <a:endParaRPr lang="en-CA" altLang="en-US" sz="35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 smtClean="0"/>
              <a:t>Calculate the AREA of the triangle.</a:t>
            </a:r>
          </a:p>
          <a:p>
            <a:pPr marL="114300" indent="0">
              <a:buNone/>
            </a:pPr>
            <a:endParaRPr lang="en-CA" dirty="0"/>
          </a:p>
          <a:p>
            <a:pPr marL="114300" indent="0">
              <a:buNone/>
            </a:pPr>
            <a:r>
              <a:rPr lang="en-CA" dirty="0" smtClean="0"/>
              <a:t>If it’s not a right angle triangle,</a:t>
            </a:r>
          </a:p>
          <a:p>
            <a:pPr marL="114300" indent="0">
              <a:buNone/>
            </a:pPr>
            <a:r>
              <a:rPr lang="en-CA" dirty="0" smtClean="0"/>
              <a:t>we need the height!</a:t>
            </a:r>
          </a:p>
          <a:p>
            <a:pPr marL="114300" indent="0">
              <a:buNone/>
            </a:pPr>
            <a:endParaRPr lang="en-CA" dirty="0"/>
          </a:p>
          <a:p>
            <a:pPr marL="114300" indent="0">
              <a:buNone/>
            </a:pPr>
            <a:r>
              <a:rPr lang="en-CA" dirty="0" smtClean="0"/>
              <a:t>A = </a:t>
            </a:r>
            <a:r>
              <a:rPr lang="en-CA" u="sng" dirty="0" smtClean="0"/>
              <a:t>b x h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2</a:t>
            </a:r>
            <a:endParaRPr lang="en-CA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64088" y="2348880"/>
            <a:ext cx="3168352" cy="1808857"/>
            <a:chOff x="1043608" y="1340768"/>
            <a:chExt cx="2592288" cy="1521460"/>
          </a:xfrm>
        </p:grpSpPr>
        <p:sp>
          <p:nvSpPr>
            <p:cNvPr id="5" name="Isosceles Triangle 4"/>
            <p:cNvSpPr/>
            <p:nvPr/>
          </p:nvSpPr>
          <p:spPr>
            <a:xfrm>
              <a:off x="1043608" y="1340768"/>
              <a:ext cx="2592288" cy="1151419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1907704" y="2492896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dirty="0">
                  <a:solidFill>
                    <a:srgbClr val="0070C0"/>
                  </a:solidFill>
                  <a:latin typeface="Calibri" pitchFamily="34" charset="0"/>
                </a:rPr>
                <a:t>50 cm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64088" y="26476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dirty="0">
                <a:solidFill>
                  <a:srgbClr val="0070C0"/>
                </a:solidFill>
              </a:rPr>
              <a:t>50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2002" y="2564904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dirty="0">
                <a:solidFill>
                  <a:srgbClr val="0070C0"/>
                </a:solidFill>
              </a:rPr>
              <a:t>50 cm</a:t>
            </a:r>
          </a:p>
        </p:txBody>
      </p:sp>
      <p:cxnSp>
        <p:nvCxnSpPr>
          <p:cNvPr id="13" name="Straight Connector 12"/>
          <p:cNvCxnSpPr>
            <a:stCxn id="5" idx="0"/>
          </p:cNvCxnSpPr>
          <p:nvPr/>
        </p:nvCxnSpPr>
        <p:spPr>
          <a:xfrm>
            <a:off x="6948264" y="2348880"/>
            <a:ext cx="0" cy="13697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/>
        </p:nvSpPr>
        <p:spPr>
          <a:xfrm flipH="1">
            <a:off x="7092280" y="4725144"/>
            <a:ext cx="1440160" cy="14401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6804248" y="5075892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altLang="en-US" dirty="0">
                <a:solidFill>
                  <a:srgbClr val="0070C0"/>
                </a:solidFill>
              </a:rPr>
              <a:t>50 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68344" y="6198605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 smtClean="0">
                <a:solidFill>
                  <a:srgbClr val="0070C0"/>
                </a:solidFill>
              </a:rPr>
              <a:t>25 </a:t>
            </a:r>
            <a:r>
              <a:rPr lang="en-CA" altLang="en-US" dirty="0">
                <a:solidFill>
                  <a:srgbClr val="0070C0"/>
                </a:solidFill>
              </a:rPr>
              <a:t>cm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38501" y="5272594"/>
            <a:ext cx="453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altLang="en-US" dirty="0">
                <a:solidFill>
                  <a:srgbClr val="0070C0"/>
                </a:solidFill>
              </a:rPr>
              <a:t> </a:t>
            </a:r>
            <a:r>
              <a:rPr lang="en-CA" altLang="en-US" dirty="0" smtClean="0">
                <a:solidFill>
                  <a:srgbClr val="0070C0"/>
                </a:solidFill>
              </a:rPr>
              <a:t>?</a:t>
            </a:r>
            <a:endParaRPr lang="en-CA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4 (continued)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72816"/>
                <a:ext cx="3312368" cy="4373563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CA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CA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CA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CA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CA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CA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CA" b="1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CA" dirty="0" smtClean="0"/>
                  <a:t>			    a</a:t>
                </a:r>
                <a:r>
                  <a:rPr lang="en-CA" baseline="30000" dirty="0" smtClean="0"/>
                  <a:t>2</a:t>
                </a:r>
                <a:r>
                  <a:rPr lang="en-CA" dirty="0" smtClean="0"/>
                  <a:t> = 50</a:t>
                </a:r>
                <a:r>
                  <a:rPr lang="en-CA" baseline="30000" dirty="0" smtClean="0"/>
                  <a:t>2</a:t>
                </a:r>
                <a:r>
                  <a:rPr lang="en-CA" dirty="0" smtClean="0"/>
                  <a:t> – 25 </a:t>
                </a:r>
                <a:r>
                  <a:rPr lang="en-CA" baseline="30000" dirty="0" smtClean="0"/>
                  <a:t>2</a:t>
                </a:r>
              </a:p>
              <a:p>
                <a:pPr marL="114300" indent="0">
                  <a:buNone/>
                </a:pPr>
                <a:r>
                  <a:rPr lang="en-CA" baseline="30000" dirty="0"/>
                  <a:t>	</a:t>
                </a:r>
                <a:r>
                  <a:rPr lang="en-CA" baseline="30000" dirty="0" smtClean="0"/>
                  <a:t>		</a:t>
                </a:r>
                <a:r>
                  <a:rPr lang="en-CA" dirty="0"/>
                  <a:t> </a:t>
                </a:r>
                <a:r>
                  <a:rPr lang="en-CA" dirty="0" smtClean="0"/>
                  <a:t>   a</a:t>
                </a:r>
                <a:r>
                  <a:rPr lang="en-CA" baseline="30000" dirty="0" smtClean="0"/>
                  <a:t>2 </a:t>
                </a:r>
                <a:r>
                  <a:rPr lang="en-CA" dirty="0" smtClean="0"/>
                  <a:t> = 2500 - 625 </a:t>
                </a:r>
              </a:p>
              <a:p>
                <a:pPr marL="114300" indent="0">
                  <a:buNone/>
                </a:pPr>
                <a:r>
                  <a:rPr lang="en-CA" baseline="30000" dirty="0"/>
                  <a:t>	</a:t>
                </a:r>
                <a:r>
                  <a:rPr lang="en-CA" baseline="30000" dirty="0" smtClean="0"/>
                  <a:t>		</a:t>
                </a:r>
                <a:r>
                  <a:rPr lang="en-CA" dirty="0"/>
                  <a:t> </a:t>
                </a:r>
                <a:r>
                  <a:rPr lang="en-CA" dirty="0" smtClean="0"/>
                  <a:t>    a</a:t>
                </a:r>
                <a:r>
                  <a:rPr lang="en-CA" baseline="30000" dirty="0" smtClean="0"/>
                  <a:t>2 </a:t>
                </a:r>
                <a:r>
                  <a:rPr lang="en-CA" dirty="0" smtClean="0"/>
                  <a:t> </a:t>
                </a:r>
                <a:r>
                  <a:rPr lang="en-CA" dirty="0"/>
                  <a:t>= </a:t>
                </a:r>
                <a:r>
                  <a:rPr lang="en-CA" dirty="0" smtClean="0"/>
                  <a:t>1875 </a:t>
                </a:r>
              </a:p>
              <a:p>
                <a:pPr marL="114300" indent="0">
                  <a:buNone/>
                </a:pPr>
                <a:r>
                  <a:rPr lang="en-CA" baseline="30000" dirty="0"/>
                  <a:t>	</a:t>
                </a:r>
                <a:r>
                  <a:rPr lang="en-CA" baseline="30000" dirty="0" smtClean="0"/>
                  <a:t>		</a:t>
                </a:r>
                <a:r>
                  <a:rPr lang="en-CA" dirty="0"/>
                  <a:t>  </a:t>
                </a:r>
                <a:r>
                  <a:rPr lang="en-CA" dirty="0" smtClean="0"/>
                  <a:t> √a</a:t>
                </a:r>
                <a:r>
                  <a:rPr lang="en-CA" baseline="30000" dirty="0" smtClean="0"/>
                  <a:t>2 </a:t>
                </a:r>
                <a:r>
                  <a:rPr lang="en-CA" dirty="0" smtClean="0"/>
                  <a:t> </a:t>
                </a:r>
                <a:r>
                  <a:rPr lang="en-CA" dirty="0"/>
                  <a:t>= √</a:t>
                </a:r>
                <a:r>
                  <a:rPr lang="en-CA" dirty="0" smtClean="0"/>
                  <a:t>1875 </a:t>
                </a:r>
              </a:p>
              <a:p>
                <a:pPr marL="114300" indent="0">
                  <a:buNone/>
                </a:pPr>
                <a:r>
                  <a:rPr lang="en-CA" baseline="30000" dirty="0"/>
                  <a:t>	</a:t>
                </a:r>
                <a:r>
                  <a:rPr lang="en-CA" baseline="30000" dirty="0" smtClean="0"/>
                  <a:t>		        </a:t>
                </a:r>
              </a:p>
              <a:p>
                <a:pPr marL="114300" indent="0">
                  <a:buNone/>
                </a:pPr>
                <a:r>
                  <a:rPr lang="en-CA" baseline="30000" dirty="0" smtClean="0"/>
                  <a:t>	</a:t>
                </a:r>
                <a:r>
                  <a:rPr lang="en-CA" dirty="0"/>
                  <a:t> </a:t>
                </a:r>
                <a:r>
                  <a:rPr lang="en-CA" dirty="0" smtClean="0"/>
                  <a:t>		     a </a:t>
                </a:r>
                <a:r>
                  <a:rPr lang="en-CA" dirty="0"/>
                  <a:t>= </a:t>
                </a:r>
                <a:r>
                  <a:rPr lang="en-CA" dirty="0" smtClean="0"/>
                  <a:t>43.3 cm </a:t>
                </a:r>
                <a:endParaRPr lang="en-CA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72816"/>
                <a:ext cx="3312368" cy="4373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88024" y="2204864"/>
                <a:ext cx="3528392" cy="197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𝐴</m:t>
                      </m:r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𝑏𝑥h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b="0" dirty="0" smtClean="0"/>
              </a:p>
              <a:p>
                <a:endParaRPr lang="en-C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𝐴</m:t>
                      </m:r>
                      <m:r>
                        <a:rPr lang="en-CA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50</m:t>
                          </m:r>
                          <m:r>
                            <a:rPr lang="en-CA" i="1">
                              <a:latin typeface="Cambria Math"/>
                            </a:rPr>
                            <m:t>𝑥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43.3</m:t>
                          </m:r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dirty="0" smtClean="0"/>
              </a:p>
              <a:p>
                <a:endParaRPr lang="en-C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𝐴</m:t>
                      </m:r>
                      <m:r>
                        <a:rPr lang="en-CA" i="1">
                          <a:latin typeface="Cambria Math"/>
                        </a:rPr>
                        <m:t>=108.25 </m:t>
                      </m:r>
                      <m:r>
                        <a:rPr lang="en-CA" b="0" i="1" smtClean="0">
                          <a:latin typeface="Cambria Math"/>
                        </a:rPr>
                        <m:t>𝑐𝑚</m:t>
                      </m:r>
                      <m:r>
                        <a:rPr lang="en-CA" b="0" i="1" smtClean="0">
                          <a:latin typeface="Cambria Math"/>
                        </a:rPr>
                        <m:t> 2</m:t>
                      </m:r>
                    </m:oMath>
                  </m:oMathPara>
                </a14:m>
                <a:endParaRPr lang="en-CA" baseline="30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204864"/>
                <a:ext cx="3528392" cy="19716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6062"/>
            <a:ext cx="1927048" cy="16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066800"/>
            <a:ext cx="68770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38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 smtClean="0"/>
              <a:t>Workbook,</a:t>
            </a:r>
          </a:p>
          <a:p>
            <a:pPr marL="114300" indent="0">
              <a:buNone/>
            </a:pPr>
            <a:endParaRPr lang="en-CA" dirty="0"/>
          </a:p>
          <a:p>
            <a:pPr marL="114300" indent="0">
              <a:buNone/>
            </a:pPr>
            <a:r>
              <a:rPr lang="en-CA" dirty="0" smtClean="0"/>
              <a:t>Page 2, #4</a:t>
            </a:r>
          </a:p>
          <a:p>
            <a:pPr marL="114300" indent="0">
              <a:buNone/>
            </a:pPr>
            <a:r>
              <a:rPr lang="en-CA" dirty="0" smtClean="0"/>
              <a:t>Page 3, #2</a:t>
            </a:r>
          </a:p>
          <a:p>
            <a:pPr marL="114300" indent="0">
              <a:buNone/>
            </a:pPr>
            <a:r>
              <a:rPr lang="en-CA" dirty="0" smtClean="0"/>
              <a:t>Page 4, #4</a:t>
            </a:r>
          </a:p>
          <a:p>
            <a:pPr marL="114300" indent="0">
              <a:buNone/>
            </a:pPr>
            <a:endParaRPr lang="en-CA" dirty="0"/>
          </a:p>
          <a:p>
            <a:pPr marL="11430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PYTHAGOREAN THEOREM QUIZ NEXT CLASS!!!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pPr algn="l"/>
            <a:r>
              <a:rPr lang="en-CA" u="sng" dirty="0" smtClean="0"/>
              <a:t>Summary</a:t>
            </a:r>
            <a:r>
              <a:rPr lang="en-CA" dirty="0" smtClean="0"/>
              <a:t>: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8"/>
                <a:ext cx="8229600" cy="5472608"/>
              </a:xfrm>
            </p:spPr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CA" sz="3200" dirty="0" smtClean="0">
                    <a:solidFill>
                      <a:schemeClr val="tx1"/>
                    </a:solidFill>
                  </a:rPr>
                  <a:t>Missing hypotenuse?  </a:t>
                </a:r>
                <a:r>
                  <a:rPr lang="en-CA" sz="32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CA" sz="3200" b="1" baseline="30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CA" sz="3200" dirty="0" smtClean="0">
                    <a:solidFill>
                      <a:schemeClr val="tx1"/>
                    </a:solidFill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CA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sz="320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CA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CA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CA" sz="3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CA" sz="32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CA" sz="3200" dirty="0" smtClean="0">
                    <a:solidFill>
                      <a:schemeClr val="tx1"/>
                    </a:solidFill>
                  </a:rPr>
                  <a:t>Missing leg?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CA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sz="32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CA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CA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CA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CA" sz="32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CA" sz="3200" b="1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CA" sz="3200" dirty="0" smtClean="0">
                    <a:solidFill>
                      <a:schemeClr val="tx1"/>
                    </a:solidFill>
                  </a:rPr>
                  <a:t>You will ALWAYS take the square root as the last step!</a:t>
                </a:r>
              </a:p>
              <a:p>
                <a:pPr marL="0" indent="0">
                  <a:buNone/>
                </a:pPr>
                <a:endParaRPr lang="en-CA" sz="32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CA" sz="3200" b="1" i="1" dirty="0" smtClean="0"/>
              </a:p>
              <a:p>
                <a:pPr marL="0" indent="0" algn="ctr">
                  <a:buNone/>
                </a:pPr>
                <a:r>
                  <a:rPr lang="en-CA" sz="3200" b="1" dirty="0" smtClean="0">
                    <a:solidFill>
                      <a:srgbClr val="FF0000"/>
                    </a:solidFill>
                  </a:rPr>
                  <a:t>HOMEWORK:  Workbook, Page 1 </a:t>
                </a:r>
              </a:p>
              <a:p>
                <a:pPr marL="0" indent="0" algn="ctr">
                  <a:buNone/>
                </a:pPr>
                <a:r>
                  <a:rPr lang="en-CA" sz="3200" b="1" dirty="0">
                    <a:solidFill>
                      <a:srgbClr val="FF0000"/>
                    </a:solidFill>
                  </a:rPr>
                  <a:t>	</a:t>
                </a:r>
                <a:r>
                  <a:rPr lang="en-CA" sz="3200" b="1" dirty="0" smtClean="0">
                    <a:solidFill>
                      <a:srgbClr val="FF0000"/>
                    </a:solidFill>
                  </a:rPr>
                  <a:t>#1, 2</a:t>
                </a:r>
              </a:p>
              <a:p>
                <a:pPr marL="0" indent="0">
                  <a:buNone/>
                </a:pPr>
                <a:endParaRPr lang="en-CA" sz="26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8"/>
                <a:ext cx="8229600" cy="5472608"/>
              </a:xfrm>
              <a:blipFill rotWithShape="1">
                <a:blip r:embed="rId2"/>
                <a:stretch>
                  <a:fillRect l="-444" t="-2116" r="-2370" b="-2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380312" y="260648"/>
            <a:ext cx="1944216" cy="1275615"/>
            <a:chOff x="5868144" y="404664"/>
            <a:chExt cx="2520280" cy="1794720"/>
          </a:xfrm>
        </p:grpSpPr>
        <p:grpSp>
          <p:nvGrpSpPr>
            <p:cNvPr id="4" name="Group 3"/>
            <p:cNvGrpSpPr/>
            <p:nvPr/>
          </p:nvGrpSpPr>
          <p:grpSpPr>
            <a:xfrm>
              <a:off x="6151667" y="404664"/>
              <a:ext cx="1918708" cy="1440554"/>
              <a:chOff x="1272557" y="2064781"/>
              <a:chExt cx="2983579" cy="1440554"/>
            </a:xfrm>
          </p:grpSpPr>
          <p:sp>
            <p:nvSpPr>
              <p:cNvPr id="5" name="Right Triangle 4"/>
              <p:cNvSpPr/>
              <p:nvPr/>
            </p:nvSpPr>
            <p:spPr>
              <a:xfrm rot="21587914">
                <a:off x="1285855" y="2064781"/>
                <a:ext cx="2970281" cy="1421911"/>
              </a:xfrm>
              <a:prstGeom prst="rtTriangle">
                <a:avLst/>
              </a:prstGeom>
              <a:noFill/>
              <a:ln w="3810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\\\\\\\\\\\\\\\\\</a:t>
                </a:r>
                <a:endParaRPr lang="en-CA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5296907">
                <a:off x="1272557" y="3341935"/>
                <a:ext cx="163400" cy="1634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\</a:t>
                </a:r>
                <a:endParaRPr lang="en-CA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68144" y="97143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a </a:t>
              </a:r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32240" y="183005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b </a:t>
              </a:r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61139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3780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Homework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Destination Check-POINT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06888" cy="4373563"/>
          </a:xfrm>
        </p:spPr>
        <p:txBody>
          <a:bodyPr/>
          <a:lstStyle/>
          <a:p>
            <a:pPr marL="114300" indent="0">
              <a:buNone/>
            </a:pPr>
            <a:r>
              <a:rPr lang="en-CA" dirty="0" smtClean="0"/>
              <a:t>After each </a:t>
            </a:r>
            <a:r>
              <a:rPr lang="en-CA" b="1" dirty="0" smtClean="0"/>
              <a:t>chunk of </a:t>
            </a:r>
          </a:p>
          <a:p>
            <a:pPr marL="114300" indent="0">
              <a:buNone/>
            </a:pPr>
            <a:r>
              <a:rPr lang="en-CA" b="1" dirty="0" smtClean="0"/>
              <a:t>knowledge</a:t>
            </a:r>
            <a:r>
              <a:rPr lang="en-CA" dirty="0" smtClean="0"/>
              <a:t> that we learn. </a:t>
            </a:r>
          </a:p>
          <a:p>
            <a:pPr marL="114300" indent="0">
              <a:buNone/>
            </a:pPr>
            <a:r>
              <a:rPr lang="en-CA" dirty="0" smtClean="0"/>
              <a:t>You will have the </a:t>
            </a:r>
          </a:p>
          <a:p>
            <a:pPr marL="114300" indent="0">
              <a:buNone/>
            </a:pPr>
            <a:r>
              <a:rPr lang="en-CA" dirty="0" smtClean="0"/>
              <a:t>opportunity to </a:t>
            </a:r>
            <a:r>
              <a:rPr lang="en-CA" b="1" dirty="0" smtClean="0"/>
              <a:t>self-</a:t>
            </a:r>
          </a:p>
          <a:p>
            <a:pPr marL="114300" indent="0">
              <a:buNone/>
            </a:pPr>
            <a:r>
              <a:rPr lang="en-CA" b="1" dirty="0" smtClean="0"/>
              <a:t>assess</a:t>
            </a:r>
            <a:r>
              <a:rPr lang="en-CA" dirty="0" smtClean="0"/>
              <a:t> your progress </a:t>
            </a:r>
          </a:p>
          <a:p>
            <a:pPr marL="114300" indent="0">
              <a:buNone/>
            </a:pPr>
            <a:r>
              <a:rPr lang="en-CA" dirty="0" smtClean="0"/>
              <a:t>towards that learning objective ,</a:t>
            </a:r>
            <a:r>
              <a:rPr lang="en-CA" dirty="0"/>
              <a:t> </a:t>
            </a:r>
            <a:r>
              <a:rPr lang="en-CA" dirty="0" smtClean="0"/>
              <a:t>by </a:t>
            </a:r>
            <a:r>
              <a:rPr lang="en-CA" b="1" dirty="0" smtClean="0"/>
              <a:t>demonstrating</a:t>
            </a:r>
            <a:r>
              <a:rPr lang="en-CA" dirty="0" smtClean="0"/>
              <a:t> your knowledge based </a:t>
            </a:r>
          </a:p>
          <a:p>
            <a:pPr marL="114300" indent="0">
              <a:buNone/>
            </a:pPr>
            <a:r>
              <a:rPr lang="en-CA" dirty="0" smtClean="0"/>
              <a:t>on specific </a:t>
            </a:r>
            <a:r>
              <a:rPr lang="en-CA" b="1" dirty="0" smtClean="0"/>
              <a:t>keys to success</a:t>
            </a:r>
            <a:r>
              <a:rPr lang="en-CA" dirty="0" smtClean="0"/>
              <a:t>. </a:t>
            </a:r>
          </a:p>
          <a:p>
            <a:pPr marL="11430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7873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1"/>
            <a:ext cx="371993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4: Do the following 3 side lengths make a right-angle triangle?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15 cm,  20 cm,  30 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636912"/>
                <a:ext cx="576064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</a:rPr>
                          <m:t> </m:t>
                        </m:r>
                        <m:r>
                          <a:rPr lang="en-CA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CA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CA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CA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CA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CA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 smtClean="0"/>
                  <a:t> = c</a:t>
                </a:r>
                <a:r>
                  <a:rPr lang="en-CA" baseline="30000" dirty="0" smtClean="0"/>
                  <a:t>2</a:t>
                </a:r>
                <a:endParaRPr lang="en-CA" baseline="30000" dirty="0"/>
              </a:p>
              <a:p>
                <a:endParaRPr lang="en-CA" dirty="0" smtClean="0"/>
              </a:p>
              <a:p>
                <a:r>
                  <a:rPr lang="en-CA" dirty="0" smtClean="0"/>
                  <a:t>(15 )</a:t>
                </a:r>
                <a:r>
                  <a:rPr lang="en-CA" baseline="30000" dirty="0" smtClean="0"/>
                  <a:t>2</a:t>
                </a:r>
                <a:r>
                  <a:rPr lang="en-CA" dirty="0" smtClean="0"/>
                  <a:t> + (20 )</a:t>
                </a:r>
                <a:r>
                  <a:rPr lang="en-CA" baseline="30000" dirty="0" smtClean="0"/>
                  <a:t>2 </a:t>
                </a:r>
                <a:r>
                  <a:rPr lang="en-CA" dirty="0" smtClean="0"/>
                  <a:t>= (30)</a:t>
                </a:r>
                <a:r>
                  <a:rPr lang="en-CA" baseline="30000" dirty="0" smtClean="0"/>
                  <a:t>2</a:t>
                </a:r>
              </a:p>
              <a:p>
                <a:endParaRPr lang="en-CA" dirty="0" smtClean="0"/>
              </a:p>
              <a:p>
                <a:r>
                  <a:rPr lang="en-CA" dirty="0" smtClean="0"/>
                  <a:t>225 + 400 = 900  </a:t>
                </a:r>
                <a:endParaRPr lang="en-CA" baseline="30000" dirty="0"/>
              </a:p>
              <a:p>
                <a:r>
                  <a:rPr lang="en-CA" baseline="30000" dirty="0" smtClean="0"/>
                  <a:t> </a:t>
                </a:r>
                <a:r>
                  <a:rPr lang="en-CA" dirty="0" smtClean="0"/>
                  <a:t>          625 = 900</a:t>
                </a:r>
              </a:p>
              <a:p>
                <a:endParaRPr lang="en-CA" dirty="0"/>
              </a:p>
              <a:p>
                <a:r>
                  <a:rPr lang="en-CA" dirty="0" smtClean="0"/>
                  <a:t>This doesn’t work! So, the answer must be “NO!”</a:t>
                </a:r>
              </a:p>
              <a:p>
                <a:endParaRPr lang="en-CA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5760640" cy="2585323"/>
              </a:xfrm>
              <a:prstGeom prst="rect">
                <a:avLst/>
              </a:prstGeom>
              <a:blipFill rotWithShape="1">
                <a:blip r:embed="rId2"/>
                <a:stretch>
                  <a:fillRect l="-847" t="-11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</a:t>
            </a:r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71550" y="836613"/>
            <a:ext cx="7175500" cy="648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en-US" sz="3200" dirty="0" smtClean="0"/>
              <a:t>1.2 – Pythagorean Theorem</a:t>
            </a:r>
            <a:r>
              <a:rPr lang="en-CA" altLang="en-US" sz="3200" dirty="0"/>
              <a:t> </a:t>
            </a:r>
            <a:r>
              <a:rPr lang="en-CA" altLang="en-US" sz="3200" dirty="0" smtClean="0"/>
              <a:t>with multiple steps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15" y="980728"/>
            <a:ext cx="2078732" cy="179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56992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rgbClr val="7030A0"/>
                </a:solidFill>
              </a:rPr>
              <a:t>Today </a:t>
            </a:r>
            <a:r>
              <a:rPr lang="en-US" altLang="en-US" b="1" dirty="0">
                <a:solidFill>
                  <a:srgbClr val="7030A0"/>
                </a:solidFill>
              </a:rPr>
              <a:t>we will apply our knowledge of Pythagorean Theorem to </a:t>
            </a:r>
            <a:r>
              <a:rPr lang="en-US" altLang="en-US" b="1" dirty="0" smtClean="0">
                <a:solidFill>
                  <a:srgbClr val="7030A0"/>
                </a:solidFill>
              </a:rPr>
              <a:t>solve two </a:t>
            </a:r>
            <a:r>
              <a:rPr lang="en-US" altLang="en-US" b="1" dirty="0">
                <a:solidFill>
                  <a:srgbClr val="7030A0"/>
                </a:solidFill>
              </a:rPr>
              <a:t>or three-step problems</a:t>
            </a:r>
            <a:r>
              <a:rPr lang="en-US" altLang="en-US" b="1" dirty="0" smtClean="0">
                <a:solidFill>
                  <a:srgbClr val="7030A0"/>
                </a:solidFill>
              </a:rPr>
              <a:t>.</a:t>
            </a:r>
          </a:p>
          <a:p>
            <a:endParaRPr lang="en-US" altLang="en-US" b="1" dirty="0">
              <a:solidFill>
                <a:srgbClr val="7030A0"/>
              </a:solidFill>
            </a:endParaRP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Hint: Always look for a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RIGHT TRIANGLE </a:t>
            </a:r>
            <a:r>
              <a:rPr lang="en-US" altLang="en-US" b="1" dirty="0" smtClean="0">
                <a:solidFill>
                  <a:srgbClr val="FF0000"/>
                </a:solidFill>
              </a:rPr>
              <a:t>with TWO known sides!</a:t>
            </a:r>
            <a:endParaRPr lang="en-US" altLang="en-US" b="1" u="sng" dirty="0">
              <a:solidFill>
                <a:srgbClr val="FF0000"/>
              </a:solidFill>
            </a:endParaRPr>
          </a:p>
          <a:p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1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229600" cy="4556720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en-CA" dirty="0" smtClean="0"/>
                  <a:t>Calculate the length of MA</a:t>
                </a:r>
              </a:p>
              <a:p>
                <a:pPr marL="114300" indent="0">
                  <a:buNone/>
                </a:pPr>
                <a:endParaRPr lang="en-CA" dirty="0"/>
              </a:p>
              <a:p>
                <a:pPr marL="114300" indent="0">
                  <a:buNone/>
                </a:pPr>
                <a:r>
                  <a:rPr lang="en-CA" dirty="0" smtClean="0"/>
                  <a:t>Step 1: Find HA</a:t>
                </a:r>
              </a:p>
              <a:p>
                <a:pPr marL="114300" indent="0">
                  <a:buNone/>
                </a:pPr>
                <a:endParaRPr lang="en-CA" dirty="0"/>
              </a:p>
              <a:p>
                <a:pPr marL="114300" indent="0">
                  <a:buNone/>
                </a:pPr>
                <a:r>
                  <a:rPr lang="en-CA" dirty="0"/>
                  <a:t>a</a:t>
                </a:r>
                <a:r>
                  <a:rPr lang="en-CA" baseline="30000" dirty="0" smtClean="0"/>
                  <a:t>2</a:t>
                </a:r>
                <a:r>
                  <a:rPr lang="en-CA" dirty="0" smtClean="0"/>
                  <a:t> = c</a:t>
                </a:r>
                <a:r>
                  <a:rPr lang="en-CA" baseline="30000" dirty="0" smtClean="0"/>
                  <a:t>2</a:t>
                </a:r>
                <a:r>
                  <a:rPr lang="en-CA" dirty="0" smtClean="0"/>
                  <a:t> – b</a:t>
                </a:r>
                <a:r>
                  <a:rPr lang="en-CA" baseline="30000" dirty="0" smtClean="0"/>
                  <a:t>2</a:t>
                </a:r>
              </a:p>
              <a:p>
                <a:pPr marL="114300" indent="0">
                  <a:buNone/>
                </a:pPr>
                <a:r>
                  <a:rPr lang="en-CA" dirty="0"/>
                  <a:t>a</a:t>
                </a:r>
                <a:r>
                  <a:rPr lang="en-CA" baseline="30000" dirty="0"/>
                  <a:t>2</a:t>
                </a:r>
                <a:r>
                  <a:rPr lang="en-CA" dirty="0"/>
                  <a:t> = </a:t>
                </a:r>
                <a:r>
                  <a:rPr lang="en-CA" dirty="0" smtClean="0"/>
                  <a:t>13</a:t>
                </a:r>
                <a:r>
                  <a:rPr lang="en-CA" baseline="30000" dirty="0" smtClean="0"/>
                  <a:t>2</a:t>
                </a:r>
                <a:r>
                  <a:rPr lang="en-CA" dirty="0" smtClean="0"/>
                  <a:t> </a:t>
                </a:r>
                <a:r>
                  <a:rPr lang="en-CA" dirty="0"/>
                  <a:t>– </a:t>
                </a:r>
                <a:r>
                  <a:rPr lang="en-CA" dirty="0" smtClean="0"/>
                  <a:t>5</a:t>
                </a:r>
                <a:r>
                  <a:rPr lang="en-CA" baseline="30000" dirty="0" smtClean="0"/>
                  <a:t>2</a:t>
                </a:r>
                <a:endParaRPr lang="en-CA" baseline="30000" dirty="0"/>
              </a:p>
              <a:p>
                <a:pPr marL="114300" indent="0">
                  <a:buNone/>
                </a:pPr>
                <a:r>
                  <a:rPr lang="en-CA" dirty="0"/>
                  <a:t>a</a:t>
                </a:r>
                <a:r>
                  <a:rPr lang="en-CA" baseline="30000" dirty="0"/>
                  <a:t>2</a:t>
                </a:r>
                <a:r>
                  <a:rPr lang="en-CA" dirty="0"/>
                  <a:t> </a:t>
                </a:r>
                <a:r>
                  <a:rPr lang="en-CA" dirty="0" smtClean="0"/>
                  <a:t>= 169 – 25</a:t>
                </a:r>
              </a:p>
              <a:p>
                <a:pPr marL="114300" indent="0">
                  <a:buNone/>
                </a:pPr>
                <a:r>
                  <a:rPr lang="en-CA" dirty="0"/>
                  <a:t>a</a:t>
                </a:r>
                <a:r>
                  <a:rPr lang="en-CA" baseline="30000" dirty="0"/>
                  <a:t>2</a:t>
                </a:r>
                <a:r>
                  <a:rPr lang="en-CA" dirty="0"/>
                  <a:t> </a:t>
                </a:r>
                <a:r>
                  <a:rPr lang="en-CA" dirty="0" smtClean="0"/>
                  <a:t>= 144</a:t>
                </a:r>
              </a:p>
              <a:p>
                <a:pPr marL="114300" indent="0">
                  <a:buNone/>
                </a:pPr>
                <a:r>
                  <a:rPr lang="en-CA" dirty="0" smtClean="0"/>
                  <a:t>√</a:t>
                </a:r>
                <a:r>
                  <a:rPr lang="en-CA" dirty="0"/>
                  <a:t> a</a:t>
                </a:r>
                <a:r>
                  <a:rPr lang="en-CA" baseline="30000" dirty="0"/>
                  <a:t>2</a:t>
                </a:r>
                <a:r>
                  <a:rPr lang="en-CA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/>
                          </a:rPr>
                          <m:t>144</m:t>
                        </m:r>
                      </m:e>
                    </m:rad>
                  </m:oMath>
                </a14:m>
                <a:endParaRPr lang="en-CA" b="0" dirty="0" smtClean="0"/>
              </a:p>
              <a:p>
                <a:pPr marL="114300" indent="0">
                  <a:buNone/>
                </a:pPr>
                <a:r>
                  <a:rPr lang="en-CA" dirty="0"/>
                  <a:t>a</a:t>
                </a:r>
                <a:r>
                  <a:rPr lang="en-CA" dirty="0" smtClean="0"/>
                  <a:t> = 12</a:t>
                </a:r>
              </a:p>
              <a:p>
                <a:pPr marL="114300" indent="0">
                  <a:buNone/>
                </a:pPr>
                <a:endParaRPr lang="en-CA" dirty="0" smtClean="0"/>
              </a:p>
              <a:p>
                <a:pPr marL="114300" indent="0">
                  <a:buNone/>
                </a:pPr>
                <a:r>
                  <a:rPr lang="en-CA" dirty="0" smtClean="0"/>
                  <a:t>HA measures 12 units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229600" cy="4556720"/>
              </a:xfrm>
              <a:blipFill rotWithShape="1">
                <a:blip r:embed="rId2"/>
                <a:stretch>
                  <a:fillRect t="-1606" b="-10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079625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3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 smtClean="0"/>
              <a:t>Step 2: </a:t>
            </a:r>
            <a:r>
              <a:rPr lang="en-CA" dirty="0"/>
              <a:t>Find </a:t>
            </a:r>
            <a:r>
              <a:rPr lang="en-CA" dirty="0" smtClean="0"/>
              <a:t>MA</a:t>
            </a:r>
            <a:endParaRPr lang="en-CA" dirty="0"/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r>
              <a:rPr lang="en-CA" dirty="0" smtClean="0"/>
              <a:t>a</a:t>
            </a:r>
            <a:r>
              <a:rPr lang="en-CA" baseline="30000" dirty="0" smtClean="0"/>
              <a:t>2</a:t>
            </a:r>
            <a:r>
              <a:rPr lang="en-CA" dirty="0" smtClean="0"/>
              <a:t> </a:t>
            </a:r>
            <a:r>
              <a:rPr lang="en-CA" dirty="0"/>
              <a:t>= c</a:t>
            </a:r>
            <a:r>
              <a:rPr lang="en-CA" baseline="30000" dirty="0"/>
              <a:t>2</a:t>
            </a:r>
            <a:r>
              <a:rPr lang="en-CA" dirty="0"/>
              <a:t> – </a:t>
            </a:r>
            <a:r>
              <a:rPr lang="en-CA" dirty="0" smtClean="0"/>
              <a:t>b</a:t>
            </a:r>
            <a:r>
              <a:rPr lang="en-CA" baseline="30000" dirty="0" smtClean="0"/>
              <a:t>2</a:t>
            </a:r>
          </a:p>
          <a:p>
            <a:pPr marL="114300" indent="0">
              <a:buNone/>
            </a:pPr>
            <a:r>
              <a:rPr lang="en-CA" dirty="0"/>
              <a:t>a</a:t>
            </a:r>
            <a:r>
              <a:rPr lang="en-CA" baseline="30000" dirty="0"/>
              <a:t>2</a:t>
            </a:r>
            <a:r>
              <a:rPr lang="en-CA" dirty="0"/>
              <a:t> = </a:t>
            </a:r>
            <a:r>
              <a:rPr lang="en-CA" dirty="0" smtClean="0"/>
              <a:t>15</a:t>
            </a:r>
            <a:r>
              <a:rPr lang="en-CA" baseline="30000" dirty="0" smtClean="0"/>
              <a:t>2</a:t>
            </a:r>
            <a:r>
              <a:rPr lang="en-CA" dirty="0" smtClean="0"/>
              <a:t> </a:t>
            </a:r>
            <a:r>
              <a:rPr lang="en-CA" dirty="0"/>
              <a:t>– </a:t>
            </a:r>
            <a:r>
              <a:rPr lang="en-CA" dirty="0" smtClean="0"/>
              <a:t>12</a:t>
            </a:r>
            <a:r>
              <a:rPr lang="en-CA" baseline="30000" dirty="0" smtClean="0"/>
              <a:t>2</a:t>
            </a:r>
          </a:p>
          <a:p>
            <a:pPr marL="114300" indent="0">
              <a:buNone/>
            </a:pPr>
            <a:r>
              <a:rPr lang="en-CA" dirty="0"/>
              <a:t>a</a:t>
            </a:r>
            <a:r>
              <a:rPr lang="en-CA" baseline="30000" dirty="0"/>
              <a:t>2</a:t>
            </a:r>
            <a:r>
              <a:rPr lang="en-CA" dirty="0"/>
              <a:t> = </a:t>
            </a:r>
            <a:r>
              <a:rPr lang="en-CA" dirty="0" smtClean="0"/>
              <a:t>225 </a:t>
            </a:r>
            <a:r>
              <a:rPr lang="en-CA" dirty="0"/>
              <a:t>– </a:t>
            </a:r>
            <a:r>
              <a:rPr lang="en-CA" dirty="0" smtClean="0"/>
              <a:t>144</a:t>
            </a:r>
            <a:endParaRPr lang="en-CA" baseline="30000" dirty="0" smtClean="0"/>
          </a:p>
          <a:p>
            <a:pPr marL="114300" indent="0">
              <a:buNone/>
            </a:pPr>
            <a:r>
              <a:rPr lang="en-CA" dirty="0" smtClean="0"/>
              <a:t>√</a:t>
            </a:r>
            <a:r>
              <a:rPr lang="en-CA" dirty="0"/>
              <a:t> a</a:t>
            </a:r>
            <a:r>
              <a:rPr lang="en-CA" baseline="30000" dirty="0"/>
              <a:t>2</a:t>
            </a:r>
            <a:r>
              <a:rPr lang="en-CA" dirty="0" smtClean="0"/>
              <a:t> </a:t>
            </a:r>
            <a:r>
              <a:rPr lang="en-CA" dirty="0"/>
              <a:t>= √ </a:t>
            </a:r>
            <a:r>
              <a:rPr lang="en-CA" dirty="0" smtClean="0"/>
              <a:t>81</a:t>
            </a:r>
          </a:p>
          <a:p>
            <a:pPr marL="114300" indent="0">
              <a:buNone/>
            </a:pPr>
            <a:r>
              <a:rPr lang="en-CA" dirty="0"/>
              <a:t> </a:t>
            </a:r>
            <a:r>
              <a:rPr lang="en-CA" dirty="0" smtClean="0"/>
              <a:t>a = 9</a:t>
            </a:r>
          </a:p>
          <a:p>
            <a:pPr marL="114300" indent="0">
              <a:buNone/>
            </a:pPr>
            <a:endParaRPr lang="en-CA" dirty="0"/>
          </a:p>
          <a:p>
            <a:pPr marL="114300" indent="0">
              <a:buNone/>
            </a:pPr>
            <a:r>
              <a:rPr lang="en-CA" dirty="0" smtClean="0"/>
              <a:t>The length of MA is 9 units</a:t>
            </a:r>
          </a:p>
          <a:p>
            <a:pPr marL="114300" indent="0">
              <a:buNone/>
            </a:pPr>
            <a:endParaRPr lang="en-CA" baseline="30000" dirty="0"/>
          </a:p>
          <a:p>
            <a:pPr marL="114300" indent="0">
              <a:buNone/>
            </a:pPr>
            <a:endParaRPr lang="en-CA" baseline="30000" dirty="0"/>
          </a:p>
          <a:p>
            <a:pPr marL="114300" indent="0">
              <a:buNone/>
            </a:pPr>
            <a:endParaRPr lang="en-CA" baseline="30000" dirty="0"/>
          </a:p>
          <a:p>
            <a:pPr marL="114300" indent="0">
              <a:buNone/>
            </a:pPr>
            <a:endParaRPr lang="en-CA" baseline="30000" dirty="0"/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endParaRPr lang="en-CA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32147"/>
            <a:ext cx="2748043" cy="23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2296</TotalTime>
  <Words>862</Words>
  <Application>Microsoft Office PowerPoint</Application>
  <PresentationFormat>On-screen Show (4:3)</PresentationFormat>
  <Paragraphs>228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PowerPoint Presentation</vt:lpstr>
      <vt:lpstr>PowerPoint Presentation</vt:lpstr>
      <vt:lpstr>Summary:</vt:lpstr>
      <vt:lpstr>Homework CHECK</vt:lpstr>
      <vt:lpstr>Destination Check-POINT</vt:lpstr>
      <vt:lpstr>PowerPoint Presentation</vt:lpstr>
      <vt:lpstr>1.2 – Pythagorean Theorem with multiple steps</vt:lpstr>
      <vt:lpstr>Example 1</vt:lpstr>
      <vt:lpstr>PowerPoint Presentation</vt:lpstr>
      <vt:lpstr>Example 2: </vt:lpstr>
      <vt:lpstr>  </vt:lpstr>
      <vt:lpstr>Practice!</vt:lpstr>
      <vt:lpstr>PowerPoint Presentation</vt:lpstr>
      <vt:lpstr>Homework check</vt:lpstr>
      <vt:lpstr> page 3 in workbook</vt:lpstr>
      <vt:lpstr>Destination Check #2</vt:lpstr>
      <vt:lpstr>PowerPoint Presentation</vt:lpstr>
      <vt:lpstr>Example 4</vt:lpstr>
      <vt:lpstr>Example 4 (continued)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– Pythagorean Theorem, continued</dc:title>
  <dc:creator>Erica Cameron</dc:creator>
  <cp:lastModifiedBy>Kate Smith</cp:lastModifiedBy>
  <cp:revision>79</cp:revision>
  <cp:lastPrinted>2012-08-31T15:19:01Z</cp:lastPrinted>
  <dcterms:created xsi:type="dcterms:W3CDTF">2011-09-02T15:12:57Z</dcterms:created>
  <dcterms:modified xsi:type="dcterms:W3CDTF">2015-09-08T13:35:14Z</dcterms:modified>
</cp:coreProperties>
</file>