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4" r:id="rId2"/>
    <p:sldId id="323" r:id="rId3"/>
    <p:sldId id="321" r:id="rId4"/>
    <p:sldId id="313" r:id="rId5"/>
    <p:sldId id="319" r:id="rId6"/>
    <p:sldId id="314" r:id="rId7"/>
    <p:sldId id="316" r:id="rId8"/>
    <p:sldId id="320" r:id="rId9"/>
    <p:sldId id="269" r:id="rId10"/>
    <p:sldId id="326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76" d="100"/>
          <a:sy n="76" d="100"/>
        </p:scale>
        <p:origin x="-119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F0A397D2-7B77-4E46-A0C1-1EED8C661279}" type="datetime1">
              <a:rPr lang="en-US"/>
              <a:pPr>
                <a:defRPr/>
              </a:pPr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8D355365-E61C-4A29-B2B7-A0B218425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85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A26FB737-D31A-4841-9BD3-AD3921A61745}" type="datetime1">
              <a:rPr lang="en-US"/>
              <a:pPr>
                <a:defRPr/>
              </a:pPr>
              <a:t>11/13/2015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A8EDD760-941F-4BC6-A396-A995B11A0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52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ea typeface="ＭＳ Ｐゴシック" charset="-128"/>
              </a:rPr>
              <a:t>Circles, length of lines now midpoints and bisectors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42A4C03-B2CC-4ECD-B61A-981FFF4297BA}" type="slidenum">
              <a:rPr lang="en-US" altLang="en-US">
                <a:latin typeface="Calibri" charset="0"/>
              </a:rPr>
              <a:pPr eaLnBrk="1" hangingPunct="1"/>
              <a:t>3</a:t>
            </a:fld>
            <a:endParaRPr lang="en-US" alt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ea typeface="ＭＳ Ｐゴシック" charset="-128"/>
              </a:rPr>
              <a:t>Explain what a chord is now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E977B14-79FD-45CE-B3BD-081AA1D868A4}" type="slidenum">
              <a:rPr lang="en-US" altLang="en-US">
                <a:latin typeface="Calibri" charset="0"/>
              </a:rPr>
              <a:pPr eaLnBrk="1" hangingPunct="1"/>
              <a:t>9</a:t>
            </a:fld>
            <a:endParaRPr lang="en-US" alt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93FA4-86CD-4D97-8AAD-F8AB598D5CCE}" type="datetime1">
              <a:rPr lang="en-US"/>
              <a:pPr>
                <a:defRPr/>
              </a:pPr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2D6E1-0058-4B3D-96D6-63DC16269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8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54ABC-4A5B-4DFB-AA7C-231F1AE3E4C5}" type="datetime1">
              <a:rPr lang="en-US"/>
              <a:pPr>
                <a:defRPr/>
              </a:pPr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D2BD7-3C05-45FF-9896-8E7EC7278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5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599C5-65E5-4895-97F4-A45EE010B7C3}" type="datetime1">
              <a:rPr lang="en-US"/>
              <a:pPr>
                <a:defRPr/>
              </a:pPr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17F6E-83A8-4A70-BF73-34DBBC162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44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D1BCA-25DA-40BC-801C-639BF29EA247}" type="datetime1">
              <a:rPr lang="en-US"/>
              <a:pPr>
                <a:defRPr/>
              </a:pPr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50D85-B96D-48BF-A358-899EFAB9D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25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2FBBC-9478-426F-B389-6C9983DF9DD8}" type="datetime1">
              <a:rPr lang="en-US"/>
              <a:pPr>
                <a:defRPr/>
              </a:pPr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88EFE-9BE9-4160-8E4E-5AEA2E8A4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75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66B6A-F6C4-4008-B3B3-8E327AB41727}" type="datetime1">
              <a:rPr lang="en-US"/>
              <a:pPr>
                <a:defRPr/>
              </a:pPr>
              <a:t>11/13/2015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1EDDE-D48A-4D8C-83B1-C0B4C47FD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5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7BF3B-D9FD-4EFE-B020-7A5F0F86886B}" type="datetime1">
              <a:rPr lang="en-US"/>
              <a:pPr>
                <a:defRPr/>
              </a:pPr>
              <a:t>11/13/2015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D8800-5886-4635-B014-FBC73B0DD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5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51FD3-19E2-4400-8971-17A3643EA36A}" type="datetime1">
              <a:rPr lang="en-US"/>
              <a:pPr>
                <a:defRPr/>
              </a:pPr>
              <a:t>11/13/2015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FF566-648B-419E-9E19-5A9761616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50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F81C-6AF5-48CC-8E0D-DCC66490258E}" type="datetime1">
              <a:rPr lang="en-US"/>
              <a:pPr>
                <a:defRPr/>
              </a:pPr>
              <a:t>11/13/2015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DC2DE-04FF-49F8-8546-C8956556C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7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C3548-D27F-4193-9A5E-64E1D76EB777}" type="datetime1">
              <a:rPr lang="en-US"/>
              <a:pPr>
                <a:defRPr/>
              </a:pPr>
              <a:t>11/13/2015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8F1CC-35EF-4519-9196-FC66DB501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1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A8745-DA33-4664-B759-B7D916235ADF}" type="datetime1">
              <a:rPr lang="en-US"/>
              <a:pPr>
                <a:defRPr/>
              </a:pPr>
              <a:t>11/13/2015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1098D-A66D-464F-9299-D6A0849BB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45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6A161F7F-9573-43D9-A95E-07F6A0467082}" type="datetime1">
              <a:rPr lang="en-US"/>
              <a:pPr>
                <a:defRPr/>
              </a:pPr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D6562C0D-1F2B-4427-92C8-C9E51D836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YrG7bkrxe1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r"/>
            <a:r>
              <a:rPr lang="en-CA" dirty="0" smtClean="0">
                <a:solidFill>
                  <a:srgbClr val="FF0000"/>
                </a:solidFill>
              </a:rPr>
              <a:t>#learning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Today we will </a:t>
            </a:r>
            <a:r>
              <a:rPr lang="en-CA" dirty="0" smtClean="0"/>
              <a:t>review the principles of graphing and Cartesian plane.</a:t>
            </a:r>
            <a:endParaRPr lang="en-CA" dirty="0"/>
          </a:p>
          <a:p>
            <a:pPr marL="0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So that </a:t>
            </a:r>
            <a:r>
              <a:rPr lang="en-CA" dirty="0" smtClean="0"/>
              <a:t>we are ready to build our knowledge on linear functions and relations.</a:t>
            </a:r>
          </a:p>
          <a:p>
            <a:pPr marL="0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Keys to Success: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dirty="0" smtClean="0"/>
              <a:t>Identify the origin, axis, quadrants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dirty="0" smtClean="0"/>
              <a:t>Plot points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dirty="0" smtClean="0"/>
              <a:t>Title and label a graph’s axis appropriately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dirty="0" smtClean="0"/>
              <a:t>Number the axis appropriately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7393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r"/>
            <a:r>
              <a:rPr lang="en-CA" dirty="0" smtClean="0">
                <a:solidFill>
                  <a:srgbClr val="FF0000"/>
                </a:solidFill>
              </a:rPr>
              <a:t>#learning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Today we will </a:t>
            </a:r>
            <a:r>
              <a:rPr lang="en-CA" dirty="0" smtClean="0"/>
              <a:t>review the principles of graphing and Cartesian plane.</a:t>
            </a:r>
            <a:endParaRPr lang="en-CA" dirty="0"/>
          </a:p>
          <a:p>
            <a:pPr marL="0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So that </a:t>
            </a:r>
            <a:r>
              <a:rPr lang="en-CA" dirty="0" smtClean="0"/>
              <a:t>we are ready to build our knowledge on linear functions and relations.</a:t>
            </a:r>
          </a:p>
          <a:p>
            <a:pPr marL="0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Keys to Success: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dirty="0" smtClean="0"/>
              <a:t>Identify the origin, axis, quadrants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dirty="0" smtClean="0"/>
              <a:t>Plot points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dirty="0" smtClean="0"/>
              <a:t>Title and label a graph’s axis appropriately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dirty="0" smtClean="0"/>
              <a:t>Number the axis appropriately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8388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Pre-Assessment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Climbing Mount Everest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>
                <a:hlinkClick r:id="rId2"/>
              </a:rPr>
              <a:t>https://www.youtube.com/watch?v=YrG7bkrxe1k</a:t>
            </a:r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501008"/>
            <a:ext cx="2550697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14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404813"/>
            <a:ext cx="7924800" cy="24907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7933C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762000" y="620713"/>
            <a:ext cx="7467600" cy="6096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  <a:ea typeface="ＭＳ Ｐゴシック" charset="-128"/>
              </a:rPr>
              <a:t>World 4 - Functions and Relations</a:t>
            </a:r>
          </a:p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  <a:ea typeface="ＭＳ Ｐゴシック" charset="-128"/>
              </a:rPr>
              <a:t>Lesson 1- Cartesian Plane Review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rot="-1640475">
            <a:off x="588963" y="3289300"/>
            <a:ext cx="2225675" cy="2108200"/>
          </a:xfrm>
          <a:prstGeom prst="rect">
            <a:avLst/>
          </a:prstGeom>
          <a:solidFill>
            <a:srgbClr val="00800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CA"/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 rot="10800000">
            <a:off x="1943100" y="5410200"/>
            <a:ext cx="5715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rot="5400000" flipH="1" flipV="1">
            <a:off x="2000250" y="5810250"/>
            <a:ext cx="609600" cy="419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 rot="5400000" flipH="1" flipV="1">
            <a:off x="914400" y="5791200"/>
            <a:ext cx="914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 flipV="1">
            <a:off x="1143000" y="64770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 flipV="1">
            <a:off x="2095500" y="6172200"/>
            <a:ext cx="457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 rot="5400000">
            <a:off x="990600" y="4724400"/>
            <a:ext cx="457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>
            <a:off x="1143000" y="5029200"/>
            <a:ext cx="8001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1600200" y="3505200"/>
            <a:ext cx="841375" cy="762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2552700" y="4419600"/>
            <a:ext cx="2667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978025" y="3668713"/>
            <a:ext cx="384175" cy="446087"/>
          </a:xfrm>
          <a:prstGeom prst="ellipse">
            <a:avLst/>
          </a:prstGeom>
          <a:solidFill>
            <a:srgbClr val="17375E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CA"/>
          </a:p>
        </p:txBody>
      </p: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 rot="10800000" flipV="1">
            <a:off x="2743200" y="4572000"/>
            <a:ext cx="3048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 rot="10800000">
            <a:off x="2514600" y="4572000"/>
            <a:ext cx="228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963863"/>
            <a:ext cx="3584575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43137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 rot="16200000" flipV="1">
            <a:off x="1147762" y="3509963"/>
            <a:ext cx="6696075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 type="arrow" w="med" len="med"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/>
          <p:cNvCxnSpPr>
            <a:cxnSpLocks noChangeShapeType="1"/>
          </p:cNvCxnSpPr>
          <p:nvPr/>
        </p:nvCxnSpPr>
        <p:spPr bwMode="auto">
          <a:xfrm rot="10800000" flipH="1">
            <a:off x="1203325" y="3487738"/>
            <a:ext cx="6477000" cy="1587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 type="arrow" w="med" len="med"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1925"/>
            <a:ext cx="6477000" cy="669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43137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0488" y="2586038"/>
            <a:ext cx="4210050" cy="461962"/>
            <a:chOff x="279" y="1566"/>
            <a:chExt cx="2505" cy="291"/>
          </a:xfrm>
        </p:grpSpPr>
        <p:sp>
          <p:nvSpPr>
            <p:cNvPr id="5142" name="Line 6"/>
            <p:cNvSpPr>
              <a:spLocks noChangeShapeType="1"/>
            </p:cNvSpPr>
            <p:nvPr/>
          </p:nvSpPr>
          <p:spPr bwMode="auto">
            <a:xfrm>
              <a:off x="2016" y="1680"/>
              <a:ext cx="768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43" name="Text Box 7"/>
            <p:cNvSpPr txBox="1">
              <a:spLocks noChangeArrowheads="1"/>
            </p:cNvSpPr>
            <p:nvPr/>
          </p:nvSpPr>
          <p:spPr bwMode="auto">
            <a:xfrm>
              <a:off x="279" y="1566"/>
              <a:ext cx="1715" cy="2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i="1">
                  <a:latin typeface="Calibri" charset="0"/>
                </a:rPr>
                <a:t>y</a:t>
              </a:r>
              <a:r>
                <a:rPr lang="en-US" altLang="en-US" sz="2400">
                  <a:latin typeface="Calibri" charset="0"/>
                </a:rPr>
                <a:t>-axis (vertical axis)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67338" y="3505200"/>
            <a:ext cx="3395662" cy="933450"/>
            <a:chOff x="3552" y="2364"/>
            <a:chExt cx="1786" cy="680"/>
          </a:xfrm>
        </p:grpSpPr>
        <p:sp>
          <p:nvSpPr>
            <p:cNvPr id="5140" name="Text Box 9"/>
            <p:cNvSpPr txBox="1">
              <a:spLocks noChangeArrowheads="1"/>
            </p:cNvSpPr>
            <p:nvPr/>
          </p:nvSpPr>
          <p:spPr bwMode="auto">
            <a:xfrm>
              <a:off x="3552" y="2753"/>
              <a:ext cx="1786" cy="2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i="1">
                  <a:latin typeface="Calibri" charset="0"/>
                </a:rPr>
                <a:t>x</a:t>
              </a:r>
              <a:r>
                <a:rPr lang="en-US" altLang="en-US" sz="2400">
                  <a:latin typeface="Calibri" charset="0"/>
                </a:rPr>
                <a:t>-axis (horizontal axis)</a:t>
              </a:r>
            </a:p>
          </p:txBody>
        </p:sp>
        <p:sp>
          <p:nvSpPr>
            <p:cNvPr id="5141" name="Line 10"/>
            <p:cNvSpPr>
              <a:spLocks noChangeShapeType="1"/>
            </p:cNvSpPr>
            <p:nvPr/>
          </p:nvSpPr>
          <p:spPr bwMode="auto">
            <a:xfrm flipV="1">
              <a:off x="3888" y="2364"/>
              <a:ext cx="0" cy="38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395538" y="3581400"/>
            <a:ext cx="1143000" cy="9540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6600"/>
                </a:solidFill>
                <a:latin typeface="Calibri" charset="0"/>
              </a:rPr>
              <a:t>origin (0,0)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4389438" y="3413125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 flipV="1">
            <a:off x="3538538" y="3581400"/>
            <a:ext cx="762000" cy="449263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1709738" y="1644650"/>
            <a:ext cx="259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second quadrant</a:t>
            </a:r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1938338" y="5486400"/>
            <a:ext cx="2024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third quadrant</a:t>
            </a:r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5181600" y="5486400"/>
            <a:ext cx="243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fourth quadrant</a:t>
            </a:r>
          </a:p>
        </p:txBody>
      </p:sp>
      <p:sp>
        <p:nvSpPr>
          <p:cNvPr id="22" name="Text Box 36"/>
          <p:cNvSpPr txBox="1">
            <a:spLocks noChangeArrowheads="1"/>
          </p:cNvSpPr>
          <p:nvPr/>
        </p:nvSpPr>
        <p:spPr bwMode="auto">
          <a:xfrm>
            <a:off x="5595938" y="831850"/>
            <a:ext cx="581025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alibri" charset="0"/>
              </a:rPr>
              <a:t>I</a:t>
            </a:r>
          </a:p>
        </p:txBody>
      </p:sp>
      <p:sp>
        <p:nvSpPr>
          <p:cNvPr id="23" name="Text Box 37"/>
          <p:cNvSpPr txBox="1">
            <a:spLocks noChangeArrowheads="1"/>
          </p:cNvSpPr>
          <p:nvPr/>
        </p:nvSpPr>
        <p:spPr bwMode="auto">
          <a:xfrm>
            <a:off x="5262563" y="1597025"/>
            <a:ext cx="2205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first quadrant</a:t>
            </a:r>
          </a:p>
        </p:txBody>
      </p:sp>
      <p:sp>
        <p:nvSpPr>
          <p:cNvPr id="24" name="Text Box 41"/>
          <p:cNvSpPr txBox="1">
            <a:spLocks noChangeArrowheads="1"/>
          </p:cNvSpPr>
          <p:nvPr/>
        </p:nvSpPr>
        <p:spPr bwMode="auto">
          <a:xfrm>
            <a:off x="2395538" y="898525"/>
            <a:ext cx="681037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alibri" charset="0"/>
              </a:rPr>
              <a:t>II</a:t>
            </a:r>
          </a:p>
        </p:txBody>
      </p:sp>
      <p:sp>
        <p:nvSpPr>
          <p:cNvPr id="25" name="Text Box 44"/>
          <p:cNvSpPr txBox="1">
            <a:spLocks noChangeArrowheads="1"/>
          </p:cNvSpPr>
          <p:nvPr/>
        </p:nvSpPr>
        <p:spPr bwMode="auto">
          <a:xfrm>
            <a:off x="2471738" y="4800600"/>
            <a:ext cx="762000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alibri" charset="0"/>
              </a:rPr>
              <a:t>III</a:t>
            </a:r>
          </a:p>
        </p:txBody>
      </p:sp>
      <p:sp>
        <p:nvSpPr>
          <p:cNvPr id="26" name="Text Box 46"/>
          <p:cNvSpPr txBox="1">
            <a:spLocks noChangeArrowheads="1"/>
          </p:cNvSpPr>
          <p:nvPr/>
        </p:nvSpPr>
        <p:spPr bwMode="auto">
          <a:xfrm>
            <a:off x="5562600" y="4800600"/>
            <a:ext cx="838200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alibri" charset="0"/>
              </a:rPr>
              <a:t>IV</a:t>
            </a:r>
          </a:p>
        </p:txBody>
      </p:sp>
      <p:sp>
        <p:nvSpPr>
          <p:cNvPr id="5138" name="TextBox 3"/>
          <p:cNvSpPr txBox="1">
            <a:spLocks noChangeArrowheads="1"/>
          </p:cNvSpPr>
          <p:nvPr/>
        </p:nvSpPr>
        <p:spPr bwMode="auto">
          <a:xfrm>
            <a:off x="7680325" y="3325813"/>
            <a:ext cx="360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CA" altLang="en-US"/>
              <a:t>x</a:t>
            </a:r>
          </a:p>
        </p:txBody>
      </p:sp>
      <p:sp>
        <p:nvSpPr>
          <p:cNvPr id="5139" name="TextBox 26"/>
          <p:cNvSpPr txBox="1">
            <a:spLocks noChangeArrowheads="1"/>
          </p:cNvSpPr>
          <p:nvPr/>
        </p:nvSpPr>
        <p:spPr bwMode="auto">
          <a:xfrm>
            <a:off x="4465638" y="44450"/>
            <a:ext cx="358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CA" altLang="en-US"/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 autoUpdateAnimBg="0"/>
      <p:bldP spid="17" grpId="0" animBg="1"/>
      <p:bldP spid="18" grpId="0" animBg="1"/>
      <p:bldP spid="19" grpId="0"/>
      <p:bldP spid="20" grpId="0"/>
      <p:bldP spid="21" grpId="0"/>
      <p:bldP spid="22" grpId="0" animBg="1"/>
      <p:bldP spid="23" grpId="0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19200" y="1111250"/>
            <a:ext cx="2438400" cy="1708150"/>
            <a:chOff x="432" y="1056"/>
            <a:chExt cx="1536" cy="1076"/>
          </a:xfrm>
        </p:grpSpPr>
        <p:sp>
          <p:nvSpPr>
            <p:cNvPr id="6152" name="Line 5"/>
            <p:cNvSpPr>
              <a:spLocks noChangeShapeType="1"/>
            </p:cNvSpPr>
            <p:nvPr/>
          </p:nvSpPr>
          <p:spPr bwMode="auto">
            <a:xfrm flipV="1">
              <a:off x="624" y="1056"/>
              <a:ext cx="0" cy="720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53" name="Text Box 6"/>
            <p:cNvSpPr txBox="1">
              <a:spLocks noChangeArrowheads="1"/>
            </p:cNvSpPr>
            <p:nvPr/>
          </p:nvSpPr>
          <p:spPr bwMode="auto">
            <a:xfrm>
              <a:off x="432" y="1824"/>
              <a:ext cx="153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600" i="1"/>
                <a:t>x</a:t>
              </a:r>
              <a:r>
                <a:rPr lang="en-US" altLang="en-US" sz="2600"/>
                <a:t>-coordinate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600200" y="1111250"/>
            <a:ext cx="2057400" cy="1022350"/>
            <a:chOff x="747" y="1056"/>
            <a:chExt cx="1584" cy="644"/>
          </a:xfrm>
        </p:grpSpPr>
        <p:sp>
          <p:nvSpPr>
            <p:cNvPr id="6150" name="Line 8"/>
            <p:cNvSpPr>
              <a:spLocks noChangeShapeType="1"/>
            </p:cNvSpPr>
            <p:nvPr/>
          </p:nvSpPr>
          <p:spPr bwMode="auto">
            <a:xfrm flipV="1">
              <a:off x="960" y="1056"/>
              <a:ext cx="0" cy="336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51" name="Text Box 9"/>
            <p:cNvSpPr txBox="1">
              <a:spLocks noChangeArrowheads="1"/>
            </p:cNvSpPr>
            <p:nvPr/>
          </p:nvSpPr>
          <p:spPr bwMode="auto">
            <a:xfrm>
              <a:off x="747" y="1392"/>
              <a:ext cx="1584" cy="3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600" i="1"/>
                <a:t>y</a:t>
              </a:r>
              <a:r>
                <a:rPr lang="en-US" altLang="en-US" sz="2600"/>
                <a:t>-coordinate</a:t>
              </a:r>
            </a:p>
          </p:txBody>
        </p:sp>
      </p:grp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219200" y="654050"/>
            <a:ext cx="7696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/>
              <a:t>(4, 5) is called an ordered pair or coordinate.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762000" y="3165475"/>
            <a:ext cx="7696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/>
              <a:t>x comes before y. The order NEVER CHANGES!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775" y="76200"/>
            <a:ext cx="6581775" cy="696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43137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Oval 15"/>
          <p:cNvSpPr>
            <a:spLocks noChangeArrowheads="1"/>
          </p:cNvSpPr>
          <p:nvPr/>
        </p:nvSpPr>
        <p:spPr bwMode="auto">
          <a:xfrm>
            <a:off x="4795838" y="14478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4905375" y="1443038"/>
            <a:ext cx="137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alibri" charset="0"/>
              </a:rPr>
              <a:t>(4, 5)</a:t>
            </a:r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 flipV="1">
            <a:off x="3352800" y="3505200"/>
            <a:ext cx="1552575" cy="4763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4038600" y="3509963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accent2"/>
                </a:solidFill>
                <a:latin typeface="Calibri" charset="0"/>
              </a:rPr>
              <a:t>4</a:t>
            </a:r>
          </a:p>
        </p:txBody>
      </p:sp>
      <p:sp>
        <p:nvSpPr>
          <p:cNvPr id="31" name="Line 14"/>
          <p:cNvSpPr>
            <a:spLocks noChangeShapeType="1"/>
          </p:cNvSpPr>
          <p:nvPr/>
        </p:nvSpPr>
        <p:spPr bwMode="auto">
          <a:xfrm flipH="1" flipV="1">
            <a:off x="4843463" y="1447800"/>
            <a:ext cx="0" cy="20462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4800600" y="21463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accent2"/>
                </a:solidFill>
                <a:latin typeface="Calibri" charset="0"/>
              </a:rPr>
              <a:t>5</a:t>
            </a:r>
          </a:p>
        </p:txBody>
      </p:sp>
      <p:sp>
        <p:nvSpPr>
          <p:cNvPr id="50" name="Text Box 16"/>
          <p:cNvSpPr txBox="1">
            <a:spLocks noChangeArrowheads="1"/>
          </p:cNvSpPr>
          <p:nvPr/>
        </p:nvSpPr>
        <p:spPr bwMode="auto">
          <a:xfrm>
            <a:off x="6629400" y="950913"/>
            <a:ext cx="4572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600"/>
          </a:p>
        </p:txBody>
      </p:sp>
      <p:sp>
        <p:nvSpPr>
          <p:cNvPr id="52" name="Line 13"/>
          <p:cNvSpPr>
            <a:spLocks noChangeShapeType="1"/>
          </p:cNvSpPr>
          <p:nvPr/>
        </p:nvSpPr>
        <p:spPr bwMode="auto">
          <a:xfrm flipH="1">
            <a:off x="2057400" y="3505200"/>
            <a:ext cx="1295400" cy="222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3" name="Line 14"/>
          <p:cNvSpPr>
            <a:spLocks noChangeShapeType="1"/>
          </p:cNvSpPr>
          <p:nvPr/>
        </p:nvSpPr>
        <p:spPr bwMode="auto">
          <a:xfrm flipV="1">
            <a:off x="2106613" y="1905000"/>
            <a:ext cx="0" cy="157003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5" name="Oval 16"/>
          <p:cNvSpPr>
            <a:spLocks noChangeArrowheads="1"/>
          </p:cNvSpPr>
          <p:nvPr/>
        </p:nvSpPr>
        <p:spPr bwMode="auto">
          <a:xfrm>
            <a:off x="2030413" y="18415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56" name="Text Box 17"/>
          <p:cNvSpPr txBox="1">
            <a:spLocks noChangeArrowheads="1"/>
          </p:cNvSpPr>
          <p:nvPr/>
        </p:nvSpPr>
        <p:spPr bwMode="auto">
          <a:xfrm>
            <a:off x="685800" y="1524000"/>
            <a:ext cx="228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alibri" charset="0"/>
              </a:rPr>
              <a:t>(– 3, 4)</a:t>
            </a:r>
          </a:p>
        </p:txBody>
      </p:sp>
      <p:sp>
        <p:nvSpPr>
          <p:cNvPr id="57" name="Line 13"/>
          <p:cNvSpPr>
            <a:spLocks noChangeShapeType="1"/>
          </p:cNvSpPr>
          <p:nvPr/>
        </p:nvSpPr>
        <p:spPr bwMode="auto">
          <a:xfrm flipH="1">
            <a:off x="457200" y="3505200"/>
            <a:ext cx="2819400" cy="222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8" name="Line 14"/>
          <p:cNvSpPr>
            <a:spLocks noChangeShapeType="1"/>
          </p:cNvSpPr>
          <p:nvPr/>
        </p:nvSpPr>
        <p:spPr bwMode="auto">
          <a:xfrm>
            <a:off x="533400" y="3505200"/>
            <a:ext cx="0" cy="2514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9" name="Oval 16"/>
          <p:cNvSpPr>
            <a:spLocks noChangeArrowheads="1"/>
          </p:cNvSpPr>
          <p:nvPr/>
        </p:nvSpPr>
        <p:spPr bwMode="auto">
          <a:xfrm>
            <a:off x="457200" y="58674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60" name="Text Box 17"/>
          <p:cNvSpPr txBox="1">
            <a:spLocks noChangeArrowheads="1"/>
          </p:cNvSpPr>
          <p:nvPr/>
        </p:nvSpPr>
        <p:spPr bwMode="auto">
          <a:xfrm>
            <a:off x="685800" y="5635625"/>
            <a:ext cx="228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alibri" charset="0"/>
              </a:rPr>
              <a:t>(– 7,-6)</a:t>
            </a:r>
          </a:p>
        </p:txBody>
      </p:sp>
      <p:sp>
        <p:nvSpPr>
          <p:cNvPr id="61" name="Text Box 18"/>
          <p:cNvSpPr txBox="1">
            <a:spLocks noChangeArrowheads="1"/>
          </p:cNvSpPr>
          <p:nvPr/>
        </p:nvSpPr>
        <p:spPr bwMode="auto">
          <a:xfrm>
            <a:off x="2362200" y="35052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accent2"/>
                </a:solidFill>
                <a:latin typeface="Calibri" charset="0"/>
              </a:rPr>
              <a:t>-3</a:t>
            </a:r>
          </a:p>
        </p:txBody>
      </p:sp>
      <p:sp>
        <p:nvSpPr>
          <p:cNvPr id="62" name="Text Box 19"/>
          <p:cNvSpPr txBox="1">
            <a:spLocks noChangeArrowheads="1"/>
          </p:cNvSpPr>
          <p:nvPr/>
        </p:nvSpPr>
        <p:spPr bwMode="auto">
          <a:xfrm>
            <a:off x="1600200" y="22987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accent2"/>
                </a:solidFill>
                <a:latin typeface="Calibri" charset="0"/>
              </a:rPr>
              <a:t>4</a:t>
            </a:r>
          </a:p>
        </p:txBody>
      </p:sp>
      <p:sp>
        <p:nvSpPr>
          <p:cNvPr id="63" name="Text Box 18"/>
          <p:cNvSpPr txBox="1">
            <a:spLocks noChangeArrowheads="1"/>
          </p:cNvSpPr>
          <p:nvPr/>
        </p:nvSpPr>
        <p:spPr bwMode="auto">
          <a:xfrm>
            <a:off x="1143000" y="35052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accent2"/>
                </a:solidFill>
                <a:latin typeface="Calibri" charset="0"/>
              </a:rPr>
              <a:t>-7</a:t>
            </a:r>
          </a:p>
        </p:txBody>
      </p:sp>
      <p:sp>
        <p:nvSpPr>
          <p:cNvPr id="64" name="Text Box 18"/>
          <p:cNvSpPr txBox="1">
            <a:spLocks noChangeArrowheads="1"/>
          </p:cNvSpPr>
          <p:nvPr/>
        </p:nvSpPr>
        <p:spPr bwMode="auto">
          <a:xfrm>
            <a:off x="533400" y="4643438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accent2"/>
                </a:solidFill>
                <a:latin typeface="Calibri" charset="0"/>
              </a:rPr>
              <a:t>-6</a:t>
            </a:r>
          </a:p>
        </p:txBody>
      </p:sp>
      <p:sp>
        <p:nvSpPr>
          <p:cNvPr id="65" name="Oval 15"/>
          <p:cNvSpPr>
            <a:spLocks noChangeArrowheads="1"/>
          </p:cNvSpPr>
          <p:nvPr/>
        </p:nvSpPr>
        <p:spPr bwMode="auto">
          <a:xfrm>
            <a:off x="5562600" y="42672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>
              <a:latin typeface="Calibri" charset="0"/>
            </a:endParaRPr>
          </a:p>
        </p:txBody>
      </p:sp>
      <p:sp>
        <p:nvSpPr>
          <p:cNvPr id="66" name="Text Box 16"/>
          <p:cNvSpPr txBox="1">
            <a:spLocks noChangeArrowheads="1"/>
          </p:cNvSpPr>
          <p:nvPr/>
        </p:nvSpPr>
        <p:spPr bwMode="auto">
          <a:xfrm>
            <a:off x="5638800" y="4338638"/>
            <a:ext cx="137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alibri" charset="0"/>
              </a:rPr>
              <a:t>(6, -2)</a:t>
            </a:r>
          </a:p>
        </p:txBody>
      </p:sp>
      <p:sp>
        <p:nvSpPr>
          <p:cNvPr id="67" name="Line 13"/>
          <p:cNvSpPr>
            <a:spLocks noChangeShapeType="1"/>
          </p:cNvSpPr>
          <p:nvPr/>
        </p:nvSpPr>
        <p:spPr bwMode="auto">
          <a:xfrm flipV="1">
            <a:off x="3276600" y="3500438"/>
            <a:ext cx="2362200" cy="476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8" name="Text Box 18"/>
          <p:cNvSpPr txBox="1">
            <a:spLocks noChangeArrowheads="1"/>
          </p:cNvSpPr>
          <p:nvPr/>
        </p:nvSpPr>
        <p:spPr bwMode="auto">
          <a:xfrm>
            <a:off x="5105400" y="3509963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accent2"/>
                </a:solidFill>
                <a:latin typeface="Calibri" charset="0"/>
              </a:rPr>
              <a:t>6</a:t>
            </a:r>
          </a:p>
        </p:txBody>
      </p:sp>
      <p:sp>
        <p:nvSpPr>
          <p:cNvPr id="69" name="Line 14"/>
          <p:cNvSpPr>
            <a:spLocks noChangeShapeType="1"/>
          </p:cNvSpPr>
          <p:nvPr/>
        </p:nvSpPr>
        <p:spPr bwMode="auto">
          <a:xfrm flipH="1">
            <a:off x="5638800" y="3494088"/>
            <a:ext cx="0" cy="77311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5715000" y="3733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accent2"/>
                </a:solidFill>
                <a:latin typeface="Calibri" charset="0"/>
              </a:rPr>
              <a:t>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utoUpdateAnimBg="0"/>
      <p:bldP spid="29" grpId="0" animBg="1"/>
      <p:bldP spid="30" grpId="0" autoUpdateAnimBg="0"/>
      <p:bldP spid="31" grpId="0" animBg="1"/>
      <p:bldP spid="32" grpId="0" autoUpdateAnimBg="0"/>
      <p:bldP spid="50" grpId="0"/>
      <p:bldP spid="52" grpId="0" animBg="1"/>
      <p:bldP spid="53" grpId="0" animBg="1"/>
      <p:bldP spid="55" grpId="0" animBg="1"/>
      <p:bldP spid="56" grpId="0"/>
      <p:bldP spid="57" grpId="0" animBg="1"/>
      <p:bldP spid="58" grpId="0" animBg="1"/>
      <p:bldP spid="59" grpId="0" animBg="1"/>
      <p:bldP spid="60" grpId="0"/>
      <p:bldP spid="61" grpId="0" autoUpdateAnimBg="0"/>
      <p:bldP spid="62" grpId="0" autoUpdateAnimBg="0"/>
      <p:bldP spid="63" grpId="0" autoUpdateAnimBg="0"/>
      <p:bldP spid="64" grpId="0" autoUpdateAnimBg="0"/>
      <p:bldP spid="65" grpId="0" animBg="1"/>
      <p:bldP spid="66" grpId="0" autoUpdateAnimBg="0"/>
      <p:bldP spid="67" grpId="0" animBg="1"/>
      <p:bldP spid="68" grpId="0" autoUpdateAnimBg="0"/>
      <p:bldP spid="69" grpId="0" animBg="1"/>
      <p:bldP spid="7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933700" y="1181100"/>
            <a:ext cx="2514600" cy="1600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2400">
              <a:latin typeface="Calibri" charset="0"/>
            </a:endParaRPr>
          </a:p>
          <a:p>
            <a:pPr eaLnBrk="1" hangingPunct="1"/>
            <a:r>
              <a:rPr lang="en-US" altLang="en-US" sz="2400" b="1">
                <a:latin typeface="Calibri" charset="0"/>
              </a:rPr>
              <a:t>Table of Values:</a:t>
            </a:r>
            <a:endParaRPr lang="en-US" altLang="en-US" sz="2400">
              <a:solidFill>
                <a:srgbClr val="632523"/>
              </a:solidFill>
              <a:latin typeface="Calibri" charset="0"/>
            </a:endParaRPr>
          </a:p>
          <a:p>
            <a:pPr eaLnBrk="1" hangingPunct="1"/>
            <a:endParaRPr lang="en-US" altLang="en-US" sz="2600">
              <a:solidFill>
                <a:srgbClr val="632523"/>
              </a:solidFill>
              <a:latin typeface="Calibri" charset="0"/>
            </a:endParaRPr>
          </a:p>
          <a:p>
            <a:pPr eaLnBrk="1" hangingPunct="1"/>
            <a:endParaRPr lang="en-US" altLang="en-US" sz="2400">
              <a:solidFill>
                <a:srgbClr val="632523"/>
              </a:solidFill>
              <a:latin typeface="Calibri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362200" y="2362200"/>
          <a:ext cx="3657600" cy="3535632"/>
        </p:xfrm>
        <a:graphic>
          <a:graphicData uri="http://schemas.openxmlformats.org/drawingml/2006/table">
            <a:tbl>
              <a:tblPr/>
              <a:tblGrid>
                <a:gridCol w="990600"/>
                <a:gridCol w="914400"/>
                <a:gridCol w="1752600"/>
              </a:tblGrid>
              <a:tr h="94479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x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y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Ordered Pair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933700" y="1181100"/>
            <a:ext cx="2514600" cy="1600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2400">
              <a:latin typeface="Calibri" charset="0"/>
            </a:endParaRPr>
          </a:p>
          <a:p>
            <a:pPr eaLnBrk="1" hangingPunct="1"/>
            <a:r>
              <a:rPr lang="en-US" altLang="en-US" sz="2400" b="1">
                <a:latin typeface="Calibri" charset="0"/>
              </a:rPr>
              <a:t>Table of Values:</a:t>
            </a:r>
            <a:endParaRPr lang="en-US" altLang="en-US" sz="2400">
              <a:solidFill>
                <a:srgbClr val="632523"/>
              </a:solidFill>
              <a:latin typeface="Calibri" charset="0"/>
            </a:endParaRPr>
          </a:p>
          <a:p>
            <a:pPr eaLnBrk="1" hangingPunct="1"/>
            <a:endParaRPr lang="en-US" altLang="en-US" sz="2600">
              <a:solidFill>
                <a:srgbClr val="632523"/>
              </a:solidFill>
              <a:latin typeface="Calibri" charset="0"/>
            </a:endParaRPr>
          </a:p>
          <a:p>
            <a:pPr eaLnBrk="1" hangingPunct="1"/>
            <a:endParaRPr lang="en-US" altLang="en-US" sz="2400">
              <a:solidFill>
                <a:srgbClr val="632523"/>
              </a:solidFill>
              <a:latin typeface="Calibri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362200" y="2362200"/>
          <a:ext cx="3657600" cy="3535632"/>
        </p:xfrm>
        <a:graphic>
          <a:graphicData uri="http://schemas.openxmlformats.org/drawingml/2006/table">
            <a:tbl>
              <a:tblPr/>
              <a:tblGrid>
                <a:gridCol w="990600"/>
                <a:gridCol w="914400"/>
                <a:gridCol w="1752600"/>
              </a:tblGrid>
              <a:tr h="94479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x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y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Ordered Pair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(1,3)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(2,5)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(3,7)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(4,9)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(5,11)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" y="228600"/>
            <a:ext cx="8610600" cy="139382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7933C"/>
              </a:gs>
            </a:gsLst>
            <a:lin ang="5220000"/>
          </a:gradFill>
          <a:ln w="9525">
            <a:solidFill>
              <a:srgbClr val="77933C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4953000" cy="1325563"/>
          </a:xfrm>
        </p:spPr>
        <p:txBody>
          <a:bodyPr/>
          <a:lstStyle/>
          <a:p>
            <a:pPr algn="l" eaLnBrk="1" hangingPunct="1"/>
            <a:r>
              <a:rPr lang="en-US" altLang="en-US" smtClean="0">
                <a:ea typeface="ＭＳ Ｐゴシック" charset="-128"/>
              </a:rPr>
              <a:t>Homework</a:t>
            </a:r>
          </a:p>
        </p:txBody>
      </p:sp>
      <p:sp>
        <p:nvSpPr>
          <p:cNvPr id="10244" name="Title 1"/>
          <p:cNvSpPr txBox="1">
            <a:spLocks/>
          </p:cNvSpPr>
          <p:nvPr/>
        </p:nvSpPr>
        <p:spPr bwMode="auto">
          <a:xfrm>
            <a:off x="609600" y="2209800"/>
            <a:ext cx="7467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 algn="ctr" eaLnBrk="1" hangingPunct="1"/>
            <a:r>
              <a:rPr lang="en-US" altLang="en-US" sz="3400" dirty="0" smtClean="0">
                <a:latin typeface="Calibri" charset="0"/>
              </a:rPr>
              <a:t>Workbook, </a:t>
            </a:r>
            <a:r>
              <a:rPr lang="en-US" altLang="en-US" sz="3400" dirty="0" smtClean="0">
                <a:latin typeface="Calibri" charset="0"/>
              </a:rPr>
              <a:t>page 55 and 56</a:t>
            </a:r>
            <a:endParaRPr lang="en-US" altLang="en-US" sz="3400" dirty="0">
              <a:latin typeface="Calibri" charset="0"/>
            </a:endParaRPr>
          </a:p>
          <a:p>
            <a:pPr lvl="1" eaLnBrk="1" hangingPunct="1"/>
            <a:endParaRPr lang="en-US" altLang="en-US" sz="3400" dirty="0">
              <a:latin typeface="Calibri" charset="0"/>
            </a:endParaRPr>
          </a:p>
          <a:p>
            <a:pPr lvl="1" eaLnBrk="1" hangingPunct="1"/>
            <a:endParaRPr lang="en-US" altLang="en-US" sz="3400" dirty="0">
              <a:latin typeface="Calibri" charset="0"/>
            </a:endParaRPr>
          </a:p>
          <a:p>
            <a:pPr lvl="1" eaLnBrk="1" hangingPunct="1"/>
            <a:endParaRPr lang="en-US" altLang="en-US" sz="3400" dirty="0">
              <a:latin typeface="Calibri" charset="0"/>
            </a:endParaRPr>
          </a:p>
          <a:p>
            <a:pPr lvl="1" eaLnBrk="1" hangingPunct="1"/>
            <a:endParaRPr lang="en-US" altLang="en-US" sz="3400" dirty="0">
              <a:latin typeface="Calibri" charset="0"/>
            </a:endParaRPr>
          </a:p>
          <a:p>
            <a:pPr eaLnBrk="1" hangingPunct="1"/>
            <a:endParaRPr lang="en-US" altLang="en-US" sz="4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11205</TotalTime>
  <Words>285</Words>
  <Application>Microsoft Office PowerPoint</Application>
  <PresentationFormat>On-screen Show (4:3)</PresentationFormat>
  <Paragraphs>95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#learning</vt:lpstr>
      <vt:lpstr>Pre-Assessment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  <vt:lpstr>#learning</vt:lpstr>
    </vt:vector>
  </TitlesOfParts>
  <Company>Nipissing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Geometry</dc:title>
  <dc:creator>Jeffrey Harvey</dc:creator>
  <cp:lastModifiedBy>Kate Smith</cp:lastModifiedBy>
  <cp:revision>58</cp:revision>
  <cp:lastPrinted>2010-10-10T19:59:34Z</cp:lastPrinted>
  <dcterms:created xsi:type="dcterms:W3CDTF">2010-10-09T12:37:50Z</dcterms:created>
  <dcterms:modified xsi:type="dcterms:W3CDTF">2015-11-17T17:36:35Z</dcterms:modified>
</cp:coreProperties>
</file>