
<file path=[Content_Types].xml><?xml version="1.0" encoding="utf-8"?>
<Types xmlns="http://schemas.openxmlformats.org/package/2006/content-types">
  <Default Extension="png" ContentType="image/png"/>
  <Default Extension="bin" ContentType="audio/unknown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56" r:id="rId2"/>
    <p:sldId id="374" r:id="rId3"/>
    <p:sldId id="368" r:id="rId4"/>
    <p:sldId id="376" r:id="rId5"/>
    <p:sldId id="375" r:id="rId6"/>
    <p:sldId id="322" r:id="rId7"/>
    <p:sldId id="370" r:id="rId8"/>
    <p:sldId id="371" r:id="rId9"/>
    <p:sldId id="367" r:id="rId10"/>
    <p:sldId id="354" r:id="rId11"/>
    <p:sldId id="355" r:id="rId12"/>
    <p:sldId id="356" r:id="rId13"/>
    <p:sldId id="357" r:id="rId14"/>
    <p:sldId id="358" r:id="rId15"/>
    <p:sldId id="359" r:id="rId16"/>
    <p:sldId id="360" r:id="rId17"/>
    <p:sldId id="361" r:id="rId18"/>
    <p:sldId id="362" r:id="rId19"/>
    <p:sldId id="363" r:id="rId20"/>
    <p:sldId id="365" r:id="rId21"/>
    <p:sldId id="366" r:id="rId22"/>
    <p:sldId id="369" r:id="rId23"/>
    <p:sldId id="364" r:id="rId24"/>
    <p:sldId id="342" r:id="rId25"/>
    <p:sldId id="334" r:id="rId26"/>
    <p:sldId id="346" r:id="rId27"/>
    <p:sldId id="372" r:id="rId28"/>
    <p:sldId id="377" r:id="rId29"/>
  </p:sldIdLst>
  <p:sldSz cx="9144000" cy="6858000" type="screen4x3"/>
  <p:notesSz cx="7315200" cy="96012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E004B"/>
    <a:srgbClr val="FFB151"/>
    <a:srgbClr val="D60008"/>
    <a:srgbClr val="DA33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>
        <p:scale>
          <a:sx n="66" d="100"/>
          <a:sy n="66" d="100"/>
        </p:scale>
        <p:origin x="-1494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image" Target="../media/image16.wmf"/><Relationship Id="rId7" Type="http://schemas.openxmlformats.org/officeDocument/2006/relationships/image" Target="../media/image20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10" Type="http://schemas.openxmlformats.org/officeDocument/2006/relationships/image" Target="../media/image23.wmf"/><Relationship Id="rId4" Type="http://schemas.openxmlformats.org/officeDocument/2006/relationships/image" Target="../media/image17.wmf"/><Relationship Id="rId9" Type="http://schemas.openxmlformats.org/officeDocument/2006/relationships/image" Target="../media/image2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 smtClean="0">
                <a:latin typeface="Calibri" pitchFamily="34" charset="0"/>
              </a:defRPr>
            </a:lvl1pPr>
          </a:lstStyle>
          <a:p>
            <a:pPr>
              <a:defRPr/>
            </a:pPr>
            <a:fld id="{AD6ECD81-95F0-4E72-B580-7D59D308ABA6}" type="datetime1">
              <a:rPr lang="en-US" altLang="en-US"/>
              <a:pPr>
                <a:defRPr/>
              </a:pPr>
              <a:t>11/16/2015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 smtClean="0">
                <a:latin typeface="Calibri" pitchFamily="34" charset="0"/>
              </a:defRPr>
            </a:lvl1pPr>
          </a:lstStyle>
          <a:p>
            <a:pPr>
              <a:defRPr/>
            </a:pPr>
            <a:fld id="{70E800E1-EC92-4D9C-BB10-0C878B29959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05269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 smtClean="0">
                <a:latin typeface="Calibri" pitchFamily="34" charset="0"/>
              </a:defRPr>
            </a:lvl1pPr>
          </a:lstStyle>
          <a:p>
            <a:pPr>
              <a:defRPr/>
            </a:pPr>
            <a:fld id="{887E5244-D179-4625-88C6-5AB7AA0D63CA}" type="datetime1">
              <a:rPr lang="en-US" altLang="en-US"/>
              <a:pPr>
                <a:defRPr/>
              </a:pPr>
              <a:t>11/16/2015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CA" altLang="en-US" noProof="0" smtClean="0"/>
              <a:t>Click to edit Master text styles</a:t>
            </a:r>
          </a:p>
          <a:p>
            <a:pPr lvl="1"/>
            <a:r>
              <a:rPr lang="en-CA" altLang="en-US" noProof="0" smtClean="0"/>
              <a:t>Second level</a:t>
            </a:r>
          </a:p>
          <a:p>
            <a:pPr lvl="2"/>
            <a:r>
              <a:rPr lang="en-CA" altLang="en-US" noProof="0" smtClean="0"/>
              <a:t>Third level</a:t>
            </a:r>
          </a:p>
          <a:p>
            <a:pPr lvl="3"/>
            <a:r>
              <a:rPr lang="en-CA" altLang="en-US" noProof="0" smtClean="0"/>
              <a:t>Fourth level</a:t>
            </a:r>
          </a:p>
          <a:p>
            <a:pPr lvl="4"/>
            <a:r>
              <a:rPr lang="en-CA" altLang="en-US" noProof="0" smtClean="0"/>
              <a:t>Fifth level</a:t>
            </a:r>
            <a:endParaRPr lang="en-US" altLang="en-US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 smtClean="0">
                <a:latin typeface="Calibri" pitchFamily="34" charset="0"/>
              </a:defRPr>
            </a:lvl1pPr>
          </a:lstStyle>
          <a:p>
            <a:pPr>
              <a:defRPr/>
            </a:pPr>
            <a:fld id="{B94C28B8-920C-44FC-8011-BB908615E91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9952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ＭＳ Ｐゴシック" pitchFamily="-108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itchFamily="34" charset="-128"/>
            </a:endParaRPr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40097626" indent="-39614320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208265" indent="-241653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91571" indent="-241653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174878" indent="-241653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658184" indent="-241653" defTabSz="483306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3141490" indent="-241653" defTabSz="483306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624796" indent="-241653" defTabSz="483306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4108102" indent="-241653" defTabSz="483306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A900881D-A806-4B56-91B7-C3C7F92CC009}" type="slidenum">
              <a:rPr lang="en-US" altLang="en-US"/>
              <a:pPr eaLnBrk="1" hangingPunct="1">
                <a:spcBef>
                  <a:spcPct val="0"/>
                </a:spcBef>
              </a:pPr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ea typeface="ＭＳ Ｐゴシック" pitchFamily="34" charset="-128"/>
            </a:endParaRP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40097626" indent="-39614320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208265" indent="-241653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91571" indent="-241653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174878" indent="-241653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658184" indent="-241653" defTabSz="483306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3141490" indent="-241653" defTabSz="483306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624796" indent="-241653" defTabSz="483306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4108102" indent="-241653" defTabSz="483306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D78A2384-A97D-43F7-B4DB-EF7D21E0A314}" type="slidenum">
              <a:rPr lang="en-US" altLang="en-US"/>
              <a:pPr eaLnBrk="1" hangingPunct="1">
                <a:spcBef>
                  <a:spcPct val="0"/>
                </a:spcBef>
              </a:pPr>
              <a:t>24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ea typeface="ＭＳ Ｐゴシック" pitchFamily="34" charset="-128"/>
            </a:endParaRPr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40097626" indent="-39614320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208265" indent="-241653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91571" indent="-241653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174878" indent="-241653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658184" indent="-241653" defTabSz="483306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3141490" indent="-241653" defTabSz="483306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624796" indent="-241653" defTabSz="483306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4108102" indent="-241653" defTabSz="483306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23A9C1E4-C7EE-4265-B19F-2D3D967F92D2}" type="slidenum">
              <a:rPr lang="en-US" altLang="en-US"/>
              <a:pPr eaLnBrk="1" hangingPunct="1">
                <a:spcBef>
                  <a:spcPct val="0"/>
                </a:spcBef>
              </a:pPr>
              <a:t>25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4B605C-9574-4A14-85C1-D685D3793E48}" type="datetime1">
              <a:rPr lang="en-US" altLang="en-US"/>
              <a:pPr>
                <a:defRPr/>
              </a:pPr>
              <a:t>11/16/2015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FBC8A0-8C26-4F0A-9CC4-02CBD8168F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2785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D693B2-46BF-4F17-A1CA-785472CBF3D5}" type="datetime1">
              <a:rPr lang="en-US" altLang="en-US"/>
              <a:pPr>
                <a:defRPr/>
              </a:pPr>
              <a:t>11/16/2015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D52901-9072-409F-A201-BE357F8128E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2201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CDD6E1-285F-4901-BC0C-2F6D0FEFD2E8}" type="datetime1">
              <a:rPr lang="en-US" altLang="en-US"/>
              <a:pPr>
                <a:defRPr/>
              </a:pPr>
              <a:t>11/16/2015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C9930D-3D33-4B2F-8166-7C54F676EA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6937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EC13A7-29D9-453F-96D8-F57515129328}" type="datetime1">
              <a:rPr lang="en-US" altLang="en-US"/>
              <a:pPr>
                <a:defRPr/>
              </a:pPr>
              <a:t>11/16/2015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B2F56B-9132-4887-A42F-7E03D9B9701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0992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A6B5A-9259-4454-92F6-E0F4B47EE1F0}" type="datetime1">
              <a:rPr lang="en-US" altLang="en-US"/>
              <a:pPr>
                <a:defRPr/>
              </a:pPr>
              <a:t>11/16/2015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48EF3-4811-4BE5-9E06-8BB802EC1A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1918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ECFAAB-68B7-4832-AD6F-CB34BF1B84A2}" type="datetime1">
              <a:rPr lang="en-US" altLang="en-US"/>
              <a:pPr>
                <a:defRPr/>
              </a:pPr>
              <a:t>11/16/2015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537258-F045-4B86-9CCD-7F354439A48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4701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867D7C-CB71-4163-B846-EBE4C1ADB122}" type="datetime1">
              <a:rPr lang="en-US" altLang="en-US"/>
              <a:pPr>
                <a:defRPr/>
              </a:pPr>
              <a:t>11/16/2015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6F312F-390B-4E9C-A972-1C909F816DC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2419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CF5CCE-C801-4AE8-9925-C3F9BED1A8F7}" type="datetime1">
              <a:rPr lang="en-US" altLang="en-US"/>
              <a:pPr>
                <a:defRPr/>
              </a:pPr>
              <a:t>11/16/2015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55BD1A-38D8-4123-B80A-61F725B10C0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736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54A790-572E-454C-B5C9-619AA2D97163}" type="datetime1">
              <a:rPr lang="en-US" altLang="en-US"/>
              <a:pPr>
                <a:defRPr/>
              </a:pPr>
              <a:t>11/16/2015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FFBB3B-E5FF-47FB-BA50-F8CF935492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5332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E00BD6-EC18-47CE-9113-FBF54BC56C47}" type="datetime1">
              <a:rPr lang="en-US" altLang="en-US"/>
              <a:pPr>
                <a:defRPr/>
              </a:pPr>
              <a:t>11/16/2015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53B635-C5EA-43A0-8C34-5022389D4B5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2912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6C489F-F6A3-4FC3-8997-EF2A8526C00C}" type="datetime1">
              <a:rPr lang="en-US" altLang="en-US"/>
              <a:pPr>
                <a:defRPr/>
              </a:pPr>
              <a:t>11/16/2015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3C645B-A552-475C-ACF5-93731F9217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1053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540901D5-50FD-47B9-B76A-BB66832D3766}" type="datetime1">
              <a:rPr lang="en-US" altLang="en-US"/>
              <a:pPr>
                <a:defRPr/>
              </a:pPr>
              <a:t>11/16/2015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3DB5E9EB-866A-45EF-ABD1-9C8ABCFBB3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108" charset="-128"/>
          <a:cs typeface="ＭＳ Ｐゴシック" pitchFamily="-108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-108" charset="-128"/>
          <a:cs typeface="ＭＳ Ｐゴシック" pitchFamily="-108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-108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-108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-108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-108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audio" Target="Solsbury%20Hill.mp3" TargetMode="Externa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2.xml"/><Relationship Id="rId1" Type="http://schemas.openxmlformats.org/officeDocument/2006/relationships/audio" Target="Regis%20Walks%20In.wav" TargetMode="External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audio" Target="Who%20Wants%20to%20Be%20a%20Millionaire.wav" TargetMode="External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18.wmf"/><Relationship Id="rId18" Type="http://schemas.openxmlformats.org/officeDocument/2006/relationships/oleObject" Target="../embeddings/oleObject8.bin"/><Relationship Id="rId3" Type="http://schemas.openxmlformats.org/officeDocument/2006/relationships/notesSlide" Target="../notesSlides/notesSlide3.xml"/><Relationship Id="rId21" Type="http://schemas.openxmlformats.org/officeDocument/2006/relationships/image" Target="../media/image22.wmf"/><Relationship Id="rId7" Type="http://schemas.openxmlformats.org/officeDocument/2006/relationships/image" Target="../media/image15.w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20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7.bin"/><Relationship Id="rId20" Type="http://schemas.openxmlformats.org/officeDocument/2006/relationships/oleObject" Target="../embeddings/oleObject9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17.wmf"/><Relationship Id="rId5" Type="http://schemas.openxmlformats.org/officeDocument/2006/relationships/image" Target="../media/image14.wmf"/><Relationship Id="rId15" Type="http://schemas.openxmlformats.org/officeDocument/2006/relationships/image" Target="../media/image19.wmf"/><Relationship Id="rId23" Type="http://schemas.openxmlformats.org/officeDocument/2006/relationships/image" Target="../media/image23.wmf"/><Relationship Id="rId10" Type="http://schemas.openxmlformats.org/officeDocument/2006/relationships/oleObject" Target="../embeddings/oleObject4.bin"/><Relationship Id="rId19" Type="http://schemas.openxmlformats.org/officeDocument/2006/relationships/image" Target="../media/image21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16.wmf"/><Relationship Id="rId14" Type="http://schemas.openxmlformats.org/officeDocument/2006/relationships/oleObject" Target="../embeddings/oleObject6.bin"/><Relationship Id="rId22" Type="http://schemas.openxmlformats.org/officeDocument/2006/relationships/oleObject" Target="../embeddings/oleObject10.bin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bin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5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bin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609600" y="914400"/>
            <a:ext cx="7924800" cy="1462088"/>
          </a:xfrm>
          <a:prstGeom prst="rect">
            <a:avLst/>
          </a:prstGeom>
          <a:solidFill>
            <a:srgbClr val="6E004B"/>
          </a:solidFill>
          <a:ln w="9525">
            <a:solidFill>
              <a:srgbClr val="008000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en-CA">
              <a:latin typeface="Arial" pitchFamily="34" charset="0"/>
            </a:endParaRPr>
          </a:p>
        </p:txBody>
      </p:sp>
      <p:sp>
        <p:nvSpPr>
          <p:cNvPr id="2051" name="Rectangle 6"/>
          <p:cNvSpPr>
            <a:spLocks noChangeArrowheads="1"/>
          </p:cNvSpPr>
          <p:nvPr/>
        </p:nvSpPr>
        <p:spPr bwMode="auto">
          <a:xfrm>
            <a:off x="1301081" y="912813"/>
            <a:ext cx="634340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 dirty="0" smtClean="0">
                <a:solidFill>
                  <a:schemeClr val="bg1"/>
                </a:solidFill>
                <a:latin typeface="Arial" charset="0"/>
              </a:rPr>
              <a:t>4.2 - Functions </a:t>
            </a:r>
            <a:r>
              <a:rPr lang="en-US" altLang="en-US" sz="4000" dirty="0">
                <a:solidFill>
                  <a:schemeClr val="bg1"/>
                </a:solidFill>
                <a:latin typeface="Arial" charset="0"/>
              </a:rPr>
              <a:t>&amp; Relations</a:t>
            </a:r>
          </a:p>
        </p:txBody>
      </p:sp>
      <p:pic>
        <p:nvPicPr>
          <p:cNvPr id="5" name="Solsbury Hill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66800" y="5181600"/>
            <a:ext cx="477837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899592" y="2852936"/>
            <a:ext cx="7634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 </a:t>
            </a:r>
            <a:endParaRPr lang="en-CA" dirty="0"/>
          </a:p>
        </p:txBody>
      </p:sp>
      <p:sp>
        <p:nvSpPr>
          <p:cNvPr id="3" name="TextBox 2"/>
          <p:cNvSpPr txBox="1"/>
          <p:nvPr/>
        </p:nvSpPr>
        <p:spPr>
          <a:xfrm>
            <a:off x="1187624" y="3246474"/>
            <a:ext cx="6768752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dirty="0" smtClean="0">
                <a:solidFill>
                  <a:srgbClr val="6E004B"/>
                </a:solidFill>
              </a:rPr>
              <a:t>In the Know:</a:t>
            </a:r>
          </a:p>
          <a:p>
            <a:endParaRPr lang="en-CA" dirty="0"/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CA" sz="2800" b="1" dirty="0" smtClean="0"/>
              <a:t>Math Help TODAY and Thursday at Lunch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endParaRPr lang="en-CA" sz="2800" b="1" dirty="0"/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CA" sz="2800" b="1" dirty="0" smtClean="0"/>
              <a:t>Situational Problem – Thursday (memory aid permitted)</a:t>
            </a:r>
            <a:endParaRPr lang="en-CA" sz="2800" b="1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60753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/>
          <a:lstStyle/>
          <a:p>
            <a:r>
              <a:rPr lang="en-US" altLang="en-US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Function or Relation</a:t>
            </a:r>
            <a:br>
              <a:rPr lang="en-US" altLang="en-US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</a:br>
            <a:r>
              <a:rPr lang="en-US" altLang="en-US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Challenge</a:t>
            </a:r>
          </a:p>
        </p:txBody>
      </p:sp>
      <p:pic>
        <p:nvPicPr>
          <p:cNvPr id="8195" name="Picture 2" descr="http://images.google.ca/url?source=imgres&amp;ct=tbn&amp;q=http://trophiesandawards.files.wordpress.com/2008/12/award-trophies-trophy1.jpg&amp;usg=AFQjCNH5Iibnf-Pa6MKqCoApRVN27D8oM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286000"/>
            <a:ext cx="2949575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Regis Walks In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347913"/>
            <a:ext cx="282575" cy="28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2533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2"/>
          <p:cNvSpPr>
            <a:spLocks noChangeArrowheads="1"/>
          </p:cNvSpPr>
          <p:nvPr/>
        </p:nvSpPr>
        <p:spPr bwMode="auto">
          <a:xfrm>
            <a:off x="3043238" y="361950"/>
            <a:ext cx="29765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>
                <a:latin typeface="Times New Roman" pitchFamily="18" charset="0"/>
                <a:cs typeface="Times New Roman" pitchFamily="18" charset="0"/>
              </a:rPr>
              <a:t>F &amp; R Challenge</a:t>
            </a:r>
          </a:p>
        </p:txBody>
      </p:sp>
      <p:sp>
        <p:nvSpPr>
          <p:cNvPr id="9219" name="Rectangle 16"/>
          <p:cNvSpPr>
            <a:spLocks noChangeArrowheads="1"/>
          </p:cNvSpPr>
          <p:nvPr/>
        </p:nvSpPr>
        <p:spPr bwMode="auto">
          <a:xfrm>
            <a:off x="2544763" y="1320800"/>
            <a:ext cx="41846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>
                <a:latin typeface="Times New Roman" pitchFamily="18" charset="0"/>
                <a:cs typeface="Times New Roman" pitchFamily="18" charset="0"/>
              </a:rPr>
              <a:t>a) Function or Relation?</a:t>
            </a:r>
          </a:p>
        </p:txBody>
      </p:sp>
      <p:grpSp>
        <p:nvGrpSpPr>
          <p:cNvPr id="9220" name="Group 31"/>
          <p:cNvGrpSpPr>
            <a:grpSpLocks/>
          </p:cNvGrpSpPr>
          <p:nvPr/>
        </p:nvGrpSpPr>
        <p:grpSpPr bwMode="auto">
          <a:xfrm>
            <a:off x="2667000" y="1905000"/>
            <a:ext cx="3444875" cy="3532188"/>
            <a:chOff x="2667000" y="1905000"/>
            <a:chExt cx="3444159" cy="3532188"/>
          </a:xfrm>
        </p:grpSpPr>
        <p:pic>
          <p:nvPicPr>
            <p:cNvPr id="9222" name="Picture 1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75237" y="1905000"/>
              <a:ext cx="3339669" cy="3532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>
                      <a:alpha val="43137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" name="Freeform 11"/>
            <p:cNvSpPr/>
            <p:nvPr/>
          </p:nvSpPr>
          <p:spPr>
            <a:xfrm>
              <a:off x="2743184" y="2630488"/>
              <a:ext cx="3271158" cy="1196975"/>
            </a:xfrm>
            <a:custGeom>
              <a:avLst/>
              <a:gdLst>
                <a:gd name="connsiteX0" fmla="*/ 0 w 2889796"/>
                <a:gd name="connsiteY0" fmla="*/ 1023679 h 1196451"/>
                <a:gd name="connsiteX1" fmla="*/ 686812 w 2889796"/>
                <a:gd name="connsiteY1" fmla="*/ 570150 h 1196451"/>
                <a:gd name="connsiteX2" fmla="*/ 1386584 w 2889796"/>
                <a:gd name="connsiteY2" fmla="*/ 1166216 h 1196451"/>
                <a:gd name="connsiteX3" fmla="*/ 2086355 w 2889796"/>
                <a:gd name="connsiteY3" fmla="*/ 751561 h 1196451"/>
                <a:gd name="connsiteX4" fmla="*/ 1814222 w 2889796"/>
                <a:gd name="connsiteY4" fmla="*/ 181411 h 1196451"/>
                <a:gd name="connsiteX5" fmla="*/ 2889796 w 2889796"/>
                <a:gd name="connsiteY5" fmla="*/ 0 h 11964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89796" h="1196451">
                  <a:moveTo>
                    <a:pt x="0" y="1023679"/>
                  </a:moveTo>
                  <a:cubicBezTo>
                    <a:pt x="227857" y="785036"/>
                    <a:pt x="455715" y="546394"/>
                    <a:pt x="686812" y="570150"/>
                  </a:cubicBezTo>
                  <a:cubicBezTo>
                    <a:pt x="917909" y="593906"/>
                    <a:pt x="1153327" y="1135981"/>
                    <a:pt x="1386584" y="1166216"/>
                  </a:cubicBezTo>
                  <a:cubicBezTo>
                    <a:pt x="1619841" y="1196451"/>
                    <a:pt x="2015082" y="915695"/>
                    <a:pt x="2086355" y="751561"/>
                  </a:cubicBezTo>
                  <a:cubicBezTo>
                    <a:pt x="2157628" y="587427"/>
                    <a:pt x="1680315" y="306671"/>
                    <a:pt x="1814222" y="181411"/>
                  </a:cubicBezTo>
                  <a:cubicBezTo>
                    <a:pt x="1948129" y="56151"/>
                    <a:pt x="2889796" y="0"/>
                    <a:pt x="2889796" y="0"/>
                  </a:cubicBezTo>
                </a:path>
              </a:pathLst>
            </a:custGeom>
            <a:ln w="381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22" name="Straight Connector 21"/>
            <p:cNvCxnSpPr>
              <a:cxnSpLocks noChangeShapeType="1"/>
            </p:cNvCxnSpPr>
            <p:nvPr/>
          </p:nvCxnSpPr>
          <p:spPr bwMode="auto">
            <a:xfrm>
              <a:off x="5866735" y="2630488"/>
              <a:ext cx="244424" cy="158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med"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8" name="Straight Connector 27"/>
            <p:cNvCxnSpPr>
              <a:cxnSpLocks noChangeShapeType="1"/>
            </p:cNvCxnSpPr>
            <p:nvPr/>
          </p:nvCxnSpPr>
          <p:spPr bwMode="auto">
            <a:xfrm rot="5400000">
              <a:off x="2659046" y="3573479"/>
              <a:ext cx="168275" cy="15236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med"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pic>
        <p:nvPicPr>
          <p:cNvPr id="13" name="Who Wants to Be a Millionaire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61950"/>
            <a:ext cx="282575" cy="28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>
                <p:cTn id="7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"/>
                </p:tgtEl>
              </p:cMediaNode>
            </p:audi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2"/>
          <p:cNvSpPr>
            <a:spLocks noChangeArrowheads="1"/>
          </p:cNvSpPr>
          <p:nvPr/>
        </p:nvSpPr>
        <p:spPr bwMode="auto">
          <a:xfrm>
            <a:off x="2819400" y="361950"/>
            <a:ext cx="29765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>
                <a:latin typeface="Times New Roman" pitchFamily="18" charset="0"/>
                <a:cs typeface="Times New Roman" pitchFamily="18" charset="0"/>
              </a:rPr>
              <a:t>F &amp; R Challenge</a:t>
            </a:r>
          </a:p>
        </p:txBody>
      </p:sp>
      <p:sp>
        <p:nvSpPr>
          <p:cNvPr id="10243" name="Rectangle 16"/>
          <p:cNvSpPr>
            <a:spLocks noChangeArrowheads="1"/>
          </p:cNvSpPr>
          <p:nvPr/>
        </p:nvSpPr>
        <p:spPr bwMode="auto">
          <a:xfrm>
            <a:off x="2544763" y="1320800"/>
            <a:ext cx="42084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>
                <a:latin typeface="Times New Roman" pitchFamily="18" charset="0"/>
                <a:cs typeface="Times New Roman" pitchFamily="18" charset="0"/>
              </a:rPr>
              <a:t>b) Function or Relation?</a:t>
            </a:r>
          </a:p>
        </p:txBody>
      </p:sp>
      <p:grpSp>
        <p:nvGrpSpPr>
          <p:cNvPr id="10244" name="Group 15"/>
          <p:cNvGrpSpPr>
            <a:grpSpLocks/>
          </p:cNvGrpSpPr>
          <p:nvPr/>
        </p:nvGrpSpPr>
        <p:grpSpPr bwMode="auto">
          <a:xfrm>
            <a:off x="2674938" y="1879600"/>
            <a:ext cx="3365500" cy="3557588"/>
            <a:chOff x="2675237" y="1878904"/>
            <a:chExt cx="3365689" cy="3558284"/>
          </a:xfrm>
        </p:grpSpPr>
        <p:pic>
          <p:nvPicPr>
            <p:cNvPr id="10245" name="Picture 1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75237" y="1905000"/>
              <a:ext cx="3339669" cy="3532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>
                      <a:alpha val="43137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Freeform 7"/>
            <p:cNvSpPr/>
            <p:nvPr/>
          </p:nvSpPr>
          <p:spPr>
            <a:xfrm>
              <a:off x="4354906" y="1878904"/>
              <a:ext cx="1686020" cy="1762470"/>
            </a:xfrm>
            <a:custGeom>
              <a:avLst/>
              <a:gdLst>
                <a:gd name="connsiteX0" fmla="*/ 12959 w 1686795"/>
                <a:gd name="connsiteY0" fmla="*/ 1762283 h 1762283"/>
                <a:gd name="connsiteX1" fmla="*/ 1684635 w 1686795"/>
                <a:gd name="connsiteY1" fmla="*/ 129580 h 1762283"/>
                <a:gd name="connsiteX2" fmla="*/ 0 w 1686795"/>
                <a:gd name="connsiteY2" fmla="*/ 984805 h 1762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86795" h="1762283">
                  <a:moveTo>
                    <a:pt x="12959" y="1762283"/>
                  </a:moveTo>
                  <a:cubicBezTo>
                    <a:pt x="849877" y="1010721"/>
                    <a:pt x="1686795" y="259160"/>
                    <a:pt x="1684635" y="129580"/>
                  </a:cubicBezTo>
                  <a:cubicBezTo>
                    <a:pt x="1682475" y="0"/>
                    <a:pt x="0" y="984805"/>
                    <a:pt x="0" y="984805"/>
                  </a:cubicBezTo>
                </a:path>
              </a:pathLst>
            </a:custGeom>
            <a:ln w="381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2"/>
          <p:cNvSpPr>
            <a:spLocks noChangeArrowheads="1"/>
          </p:cNvSpPr>
          <p:nvPr/>
        </p:nvSpPr>
        <p:spPr bwMode="auto">
          <a:xfrm>
            <a:off x="2819400" y="361950"/>
            <a:ext cx="29765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>
                <a:latin typeface="Times New Roman" pitchFamily="18" charset="0"/>
                <a:cs typeface="Times New Roman" pitchFamily="18" charset="0"/>
              </a:rPr>
              <a:t>F &amp; R Challenge</a:t>
            </a:r>
          </a:p>
        </p:txBody>
      </p:sp>
      <p:sp>
        <p:nvSpPr>
          <p:cNvPr id="11267" name="Rectangle 16"/>
          <p:cNvSpPr>
            <a:spLocks noChangeArrowheads="1"/>
          </p:cNvSpPr>
          <p:nvPr/>
        </p:nvSpPr>
        <p:spPr bwMode="auto">
          <a:xfrm>
            <a:off x="2544763" y="1320800"/>
            <a:ext cx="41846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>
                <a:latin typeface="Times New Roman" pitchFamily="18" charset="0"/>
                <a:cs typeface="Times New Roman" pitchFamily="18" charset="0"/>
              </a:rPr>
              <a:t>c) Function or Relation?</a:t>
            </a:r>
          </a:p>
        </p:txBody>
      </p:sp>
      <p:grpSp>
        <p:nvGrpSpPr>
          <p:cNvPr id="11268" name="Group 13"/>
          <p:cNvGrpSpPr>
            <a:grpSpLocks/>
          </p:cNvGrpSpPr>
          <p:nvPr/>
        </p:nvGrpSpPr>
        <p:grpSpPr bwMode="auto">
          <a:xfrm>
            <a:off x="2674938" y="1905000"/>
            <a:ext cx="3340100" cy="3532188"/>
            <a:chOff x="2675237" y="1905000"/>
            <a:chExt cx="3339669" cy="3532188"/>
          </a:xfrm>
        </p:grpSpPr>
        <p:pic>
          <p:nvPicPr>
            <p:cNvPr id="11269" name="Picture 1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75237" y="1905000"/>
              <a:ext cx="3339669" cy="3532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>
                      <a:alpha val="43137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7" name="Straight Connector 6"/>
            <p:cNvCxnSpPr>
              <a:cxnSpLocks noChangeShapeType="1"/>
            </p:cNvCxnSpPr>
            <p:nvPr/>
          </p:nvCxnSpPr>
          <p:spPr bwMode="auto">
            <a:xfrm>
              <a:off x="2819680" y="3657600"/>
              <a:ext cx="761902" cy="15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" name="Straight Connector 7"/>
            <p:cNvCxnSpPr>
              <a:cxnSpLocks noChangeShapeType="1"/>
            </p:cNvCxnSpPr>
            <p:nvPr/>
          </p:nvCxnSpPr>
          <p:spPr bwMode="auto">
            <a:xfrm>
              <a:off x="3810153" y="3200400"/>
              <a:ext cx="761902" cy="15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" name="Straight Connector 8"/>
            <p:cNvCxnSpPr>
              <a:cxnSpLocks noChangeShapeType="1"/>
            </p:cNvCxnSpPr>
            <p:nvPr/>
          </p:nvCxnSpPr>
          <p:spPr bwMode="auto">
            <a:xfrm>
              <a:off x="4724435" y="2819400"/>
              <a:ext cx="761902" cy="15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" name="Straight Connector 9"/>
            <p:cNvCxnSpPr>
              <a:cxnSpLocks noChangeShapeType="1"/>
            </p:cNvCxnSpPr>
            <p:nvPr/>
          </p:nvCxnSpPr>
          <p:spPr bwMode="auto">
            <a:xfrm>
              <a:off x="5791097" y="4267200"/>
              <a:ext cx="223809" cy="15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2"/>
          <p:cNvSpPr>
            <a:spLocks noChangeArrowheads="1"/>
          </p:cNvSpPr>
          <p:nvPr/>
        </p:nvSpPr>
        <p:spPr bwMode="auto">
          <a:xfrm>
            <a:off x="2819400" y="361950"/>
            <a:ext cx="29765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>
                <a:latin typeface="Times New Roman" pitchFamily="18" charset="0"/>
                <a:cs typeface="Times New Roman" pitchFamily="18" charset="0"/>
              </a:rPr>
              <a:t>F &amp; R Challenge</a:t>
            </a:r>
          </a:p>
        </p:txBody>
      </p:sp>
      <p:sp>
        <p:nvSpPr>
          <p:cNvPr id="12291" name="Rectangle 16"/>
          <p:cNvSpPr>
            <a:spLocks noChangeArrowheads="1"/>
          </p:cNvSpPr>
          <p:nvPr/>
        </p:nvSpPr>
        <p:spPr bwMode="auto">
          <a:xfrm>
            <a:off x="2544763" y="1320800"/>
            <a:ext cx="42084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>
                <a:latin typeface="Times New Roman" pitchFamily="18" charset="0"/>
                <a:cs typeface="Times New Roman" pitchFamily="18" charset="0"/>
              </a:rPr>
              <a:t>d) Function or Relation?</a:t>
            </a:r>
          </a:p>
        </p:txBody>
      </p:sp>
      <p:grpSp>
        <p:nvGrpSpPr>
          <p:cNvPr id="12292" name="Group 6"/>
          <p:cNvGrpSpPr>
            <a:grpSpLocks/>
          </p:cNvGrpSpPr>
          <p:nvPr/>
        </p:nvGrpSpPr>
        <p:grpSpPr bwMode="auto">
          <a:xfrm>
            <a:off x="2674938" y="1905000"/>
            <a:ext cx="3340100" cy="3532188"/>
            <a:chOff x="2675237" y="1905000"/>
            <a:chExt cx="3339669" cy="3532188"/>
          </a:xfrm>
        </p:grpSpPr>
        <p:pic>
          <p:nvPicPr>
            <p:cNvPr id="12293" name="Picture 1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75237" y="1905000"/>
              <a:ext cx="3339669" cy="3532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>
                      <a:alpha val="43137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Freeform 5"/>
            <p:cNvSpPr>
              <a:spLocks noChangeArrowheads="1"/>
            </p:cNvSpPr>
            <p:nvPr/>
          </p:nvSpPr>
          <p:spPr bwMode="auto">
            <a:xfrm>
              <a:off x="2786348" y="2397125"/>
              <a:ext cx="3226971" cy="2851150"/>
            </a:xfrm>
            <a:custGeom>
              <a:avLst/>
              <a:gdLst>
                <a:gd name="T0" fmla="*/ 0 w 3226722"/>
                <a:gd name="T1" fmla="*/ 1244139 h 2850752"/>
                <a:gd name="T2" fmla="*/ 829422 w 3226722"/>
                <a:gd name="T3" fmla="*/ 0 h 2850752"/>
                <a:gd name="T4" fmla="*/ 1619965 w 3226722"/>
                <a:gd name="T5" fmla="*/ 1308937 h 2850752"/>
                <a:gd name="T6" fmla="*/ 1905079 w 3226722"/>
                <a:gd name="T7" fmla="*/ 2851150 h 2850752"/>
                <a:gd name="T8" fmla="*/ 2203153 w 3226722"/>
                <a:gd name="T9" fmla="*/ 1270058 h 2850752"/>
                <a:gd name="T10" fmla="*/ 2786341 w 3226722"/>
                <a:gd name="T11" fmla="*/ 635029 h 2850752"/>
                <a:gd name="T12" fmla="*/ 3226971 w 3226722"/>
                <a:gd name="T13" fmla="*/ 2086523 h 285075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226722"/>
                <a:gd name="T22" fmla="*/ 0 h 2850752"/>
                <a:gd name="T23" fmla="*/ 3226722 w 3226722"/>
                <a:gd name="T24" fmla="*/ 2850752 h 285075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226722" h="2850752">
                  <a:moveTo>
                    <a:pt x="0" y="1243965"/>
                  </a:moveTo>
                  <a:lnTo>
                    <a:pt x="829358" y="0"/>
                  </a:lnTo>
                  <a:lnTo>
                    <a:pt x="1619840" y="1308754"/>
                  </a:lnTo>
                  <a:lnTo>
                    <a:pt x="1904932" y="2850752"/>
                  </a:lnTo>
                  <a:lnTo>
                    <a:pt x="2202983" y="1269881"/>
                  </a:lnTo>
                  <a:lnTo>
                    <a:pt x="2786126" y="634940"/>
                  </a:lnTo>
                  <a:lnTo>
                    <a:pt x="3226722" y="2086232"/>
                  </a:lnTo>
                </a:path>
              </a:pathLst>
            </a:cu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>
                <a:defRPr/>
              </a:pPr>
              <a:endParaRPr lang="en-US">
                <a:latin typeface="+mn-lt"/>
                <a:ea typeface="+mn-ea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2"/>
          <p:cNvSpPr>
            <a:spLocks noChangeArrowheads="1"/>
          </p:cNvSpPr>
          <p:nvPr/>
        </p:nvSpPr>
        <p:spPr bwMode="auto">
          <a:xfrm>
            <a:off x="2819400" y="361950"/>
            <a:ext cx="29765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>
                <a:latin typeface="Times New Roman" pitchFamily="18" charset="0"/>
                <a:cs typeface="Times New Roman" pitchFamily="18" charset="0"/>
              </a:rPr>
              <a:t>F &amp; R Challenge</a:t>
            </a:r>
          </a:p>
        </p:txBody>
      </p:sp>
      <p:sp>
        <p:nvSpPr>
          <p:cNvPr id="13315" name="Rectangle 16"/>
          <p:cNvSpPr>
            <a:spLocks noChangeArrowheads="1"/>
          </p:cNvSpPr>
          <p:nvPr/>
        </p:nvSpPr>
        <p:spPr bwMode="auto">
          <a:xfrm>
            <a:off x="2544763" y="1320800"/>
            <a:ext cx="41846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>
                <a:latin typeface="Times New Roman" pitchFamily="18" charset="0"/>
                <a:cs typeface="Times New Roman" pitchFamily="18" charset="0"/>
              </a:rPr>
              <a:t>e) Function or Relation?</a:t>
            </a:r>
          </a:p>
        </p:txBody>
      </p:sp>
      <p:grpSp>
        <p:nvGrpSpPr>
          <p:cNvPr id="13316" name="Group 17"/>
          <p:cNvGrpSpPr>
            <a:grpSpLocks/>
          </p:cNvGrpSpPr>
          <p:nvPr/>
        </p:nvGrpSpPr>
        <p:grpSpPr bwMode="auto">
          <a:xfrm>
            <a:off x="2674938" y="1905000"/>
            <a:ext cx="3340100" cy="3532188"/>
            <a:chOff x="2675237" y="1905000"/>
            <a:chExt cx="3339669" cy="3532188"/>
          </a:xfrm>
        </p:grpSpPr>
        <p:pic>
          <p:nvPicPr>
            <p:cNvPr id="13317" name="Picture 1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75237" y="1905000"/>
              <a:ext cx="3339669" cy="3532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>
                      <a:alpha val="43137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8" name="Straight Connector 7"/>
            <p:cNvCxnSpPr>
              <a:cxnSpLocks noChangeShapeType="1"/>
            </p:cNvCxnSpPr>
            <p:nvPr/>
          </p:nvCxnSpPr>
          <p:spPr bwMode="auto">
            <a:xfrm>
              <a:off x="4800625" y="3276600"/>
              <a:ext cx="914282" cy="15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" name="Straight Connector 9"/>
            <p:cNvCxnSpPr>
              <a:cxnSpLocks noChangeShapeType="1"/>
            </p:cNvCxnSpPr>
            <p:nvPr/>
          </p:nvCxnSpPr>
          <p:spPr bwMode="auto">
            <a:xfrm>
              <a:off x="4114913" y="3048000"/>
              <a:ext cx="914282" cy="15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" name="Straight Connector 10"/>
            <p:cNvCxnSpPr>
              <a:cxnSpLocks noChangeShapeType="1"/>
            </p:cNvCxnSpPr>
            <p:nvPr/>
          </p:nvCxnSpPr>
          <p:spPr bwMode="auto">
            <a:xfrm>
              <a:off x="2819680" y="3049588"/>
              <a:ext cx="2209515" cy="144621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2"/>
          <p:cNvSpPr>
            <a:spLocks noChangeArrowheads="1"/>
          </p:cNvSpPr>
          <p:nvPr/>
        </p:nvSpPr>
        <p:spPr bwMode="auto">
          <a:xfrm>
            <a:off x="2819400" y="361950"/>
            <a:ext cx="29765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>
                <a:latin typeface="Times New Roman" pitchFamily="18" charset="0"/>
                <a:cs typeface="Times New Roman" pitchFamily="18" charset="0"/>
              </a:rPr>
              <a:t>F &amp; R Challenge</a:t>
            </a:r>
          </a:p>
        </p:txBody>
      </p:sp>
      <p:sp>
        <p:nvSpPr>
          <p:cNvPr id="14339" name="Rectangle 16"/>
          <p:cNvSpPr>
            <a:spLocks noChangeArrowheads="1"/>
          </p:cNvSpPr>
          <p:nvPr/>
        </p:nvSpPr>
        <p:spPr bwMode="auto">
          <a:xfrm>
            <a:off x="2544763" y="1320800"/>
            <a:ext cx="41386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>
                <a:latin typeface="Times New Roman" pitchFamily="18" charset="0"/>
                <a:cs typeface="Times New Roman" pitchFamily="18" charset="0"/>
              </a:rPr>
              <a:t>f) Function or Relation?</a:t>
            </a:r>
          </a:p>
        </p:txBody>
      </p:sp>
      <p:grpSp>
        <p:nvGrpSpPr>
          <p:cNvPr id="14340" name="Group 19"/>
          <p:cNvGrpSpPr>
            <a:grpSpLocks/>
          </p:cNvGrpSpPr>
          <p:nvPr/>
        </p:nvGrpSpPr>
        <p:grpSpPr bwMode="auto">
          <a:xfrm>
            <a:off x="2674938" y="1905000"/>
            <a:ext cx="3340100" cy="3532188"/>
            <a:chOff x="2675237" y="1905000"/>
            <a:chExt cx="3339669" cy="3532188"/>
          </a:xfrm>
        </p:grpSpPr>
        <p:pic>
          <p:nvPicPr>
            <p:cNvPr id="14341" name="Picture 1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75237" y="1905000"/>
              <a:ext cx="3339669" cy="3532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>
                      <a:alpha val="43137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11" name="Straight Connector 10"/>
            <p:cNvCxnSpPr>
              <a:cxnSpLocks noChangeShapeType="1"/>
            </p:cNvCxnSpPr>
            <p:nvPr/>
          </p:nvCxnSpPr>
          <p:spPr bwMode="auto">
            <a:xfrm rot="5400000">
              <a:off x="3187725" y="3643313"/>
              <a:ext cx="3227387" cy="15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2"/>
          <p:cNvSpPr>
            <a:spLocks noChangeArrowheads="1"/>
          </p:cNvSpPr>
          <p:nvPr/>
        </p:nvSpPr>
        <p:spPr bwMode="auto">
          <a:xfrm>
            <a:off x="2819400" y="361950"/>
            <a:ext cx="29765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>
                <a:latin typeface="Times New Roman" pitchFamily="18" charset="0"/>
                <a:cs typeface="Times New Roman" pitchFamily="18" charset="0"/>
              </a:rPr>
              <a:t>F &amp; R Challenge</a:t>
            </a:r>
          </a:p>
        </p:txBody>
      </p:sp>
      <p:sp>
        <p:nvSpPr>
          <p:cNvPr id="15363" name="Rectangle 16"/>
          <p:cNvSpPr>
            <a:spLocks noChangeArrowheads="1"/>
          </p:cNvSpPr>
          <p:nvPr/>
        </p:nvSpPr>
        <p:spPr bwMode="auto">
          <a:xfrm>
            <a:off x="2544763" y="1320800"/>
            <a:ext cx="42084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>
                <a:latin typeface="Times New Roman" pitchFamily="18" charset="0"/>
                <a:cs typeface="Times New Roman" pitchFamily="18" charset="0"/>
              </a:rPr>
              <a:t>g) Function or Relation?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2819400" y="2438400"/>
          <a:ext cx="3794125" cy="3200400"/>
        </p:xfrm>
        <a:graphic>
          <a:graphicData uri="http://schemas.openxmlformats.org/drawingml/2006/table">
            <a:tbl>
              <a:tblPr/>
              <a:tblGrid>
                <a:gridCol w="1897063"/>
                <a:gridCol w="1897062"/>
              </a:tblGrid>
              <a:tr h="5286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          </a:t>
                      </a:r>
                      <a:r>
                        <a:rPr kumimoji="0" lang="en-US" altLang="en-US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 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286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5286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5286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5286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2"/>
          <p:cNvSpPr>
            <a:spLocks noChangeArrowheads="1"/>
          </p:cNvSpPr>
          <p:nvPr/>
        </p:nvSpPr>
        <p:spPr bwMode="auto">
          <a:xfrm>
            <a:off x="2819400" y="361950"/>
            <a:ext cx="29765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>
                <a:latin typeface="Times New Roman" pitchFamily="18" charset="0"/>
                <a:cs typeface="Times New Roman" pitchFamily="18" charset="0"/>
              </a:rPr>
              <a:t>F &amp; R Challenge</a:t>
            </a:r>
          </a:p>
        </p:txBody>
      </p:sp>
      <p:sp>
        <p:nvSpPr>
          <p:cNvPr id="16387" name="Rectangle 16"/>
          <p:cNvSpPr>
            <a:spLocks noChangeArrowheads="1"/>
          </p:cNvSpPr>
          <p:nvPr/>
        </p:nvSpPr>
        <p:spPr bwMode="auto">
          <a:xfrm>
            <a:off x="2544763" y="1320800"/>
            <a:ext cx="42084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>
                <a:latin typeface="Times New Roman" pitchFamily="18" charset="0"/>
                <a:cs typeface="Times New Roman" pitchFamily="18" charset="0"/>
              </a:rPr>
              <a:t>h) Function or Relation?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2819400" y="2438400"/>
          <a:ext cx="3794125" cy="3200400"/>
        </p:xfrm>
        <a:graphic>
          <a:graphicData uri="http://schemas.openxmlformats.org/drawingml/2006/table">
            <a:tbl>
              <a:tblPr/>
              <a:tblGrid>
                <a:gridCol w="1897063"/>
                <a:gridCol w="1897062"/>
              </a:tblGrid>
              <a:tr h="5286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          </a:t>
                      </a:r>
                      <a:r>
                        <a:rPr kumimoji="0" lang="en-US" altLang="en-US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 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286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5286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5286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5286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2"/>
          <p:cNvSpPr>
            <a:spLocks noChangeArrowheads="1"/>
          </p:cNvSpPr>
          <p:nvPr/>
        </p:nvSpPr>
        <p:spPr bwMode="auto">
          <a:xfrm>
            <a:off x="2819400" y="361950"/>
            <a:ext cx="29765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>
                <a:latin typeface="Times New Roman" pitchFamily="18" charset="0"/>
                <a:cs typeface="Times New Roman" pitchFamily="18" charset="0"/>
              </a:rPr>
              <a:t>F &amp; R Challenge</a:t>
            </a:r>
          </a:p>
        </p:txBody>
      </p:sp>
      <p:sp>
        <p:nvSpPr>
          <p:cNvPr id="17411" name="Rectangle 16"/>
          <p:cNvSpPr>
            <a:spLocks noChangeArrowheads="1"/>
          </p:cNvSpPr>
          <p:nvPr/>
        </p:nvSpPr>
        <p:spPr bwMode="auto">
          <a:xfrm>
            <a:off x="2544763" y="1320800"/>
            <a:ext cx="41163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>
                <a:latin typeface="Times New Roman" pitchFamily="18" charset="0"/>
                <a:cs typeface="Times New Roman" pitchFamily="18" charset="0"/>
              </a:rPr>
              <a:t>i) Function or Relation?</a:t>
            </a:r>
          </a:p>
        </p:txBody>
      </p:sp>
      <p:grpSp>
        <p:nvGrpSpPr>
          <p:cNvPr id="17412" name="Group 19"/>
          <p:cNvGrpSpPr>
            <a:grpSpLocks/>
          </p:cNvGrpSpPr>
          <p:nvPr/>
        </p:nvGrpSpPr>
        <p:grpSpPr bwMode="auto">
          <a:xfrm>
            <a:off x="3132138" y="2590800"/>
            <a:ext cx="3340100" cy="3532188"/>
            <a:chOff x="2675237" y="1905000"/>
            <a:chExt cx="3339669" cy="3532188"/>
          </a:xfrm>
        </p:grpSpPr>
        <p:pic>
          <p:nvPicPr>
            <p:cNvPr id="17413" name="Picture 1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75237" y="1905000"/>
              <a:ext cx="3339669" cy="3532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>
                      <a:alpha val="43137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9" name="Straight Connector 8"/>
            <p:cNvCxnSpPr>
              <a:cxnSpLocks noChangeShapeType="1"/>
            </p:cNvCxnSpPr>
            <p:nvPr/>
          </p:nvCxnSpPr>
          <p:spPr bwMode="auto">
            <a:xfrm rot="5400000">
              <a:off x="2879789" y="2122684"/>
              <a:ext cx="3227387" cy="304284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algn="r"/>
            <a:r>
              <a:rPr lang="en-CA" dirty="0" smtClean="0">
                <a:solidFill>
                  <a:srgbClr val="FF0000"/>
                </a:solidFill>
              </a:rPr>
              <a:t>#learning</a:t>
            </a:r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688632"/>
          </a:xfrm>
        </p:spPr>
        <p:txBody>
          <a:bodyPr/>
          <a:lstStyle/>
          <a:p>
            <a:pPr marL="0" indent="0">
              <a:buNone/>
            </a:pPr>
            <a:r>
              <a:rPr lang="en-CA" b="1" dirty="0" smtClean="0">
                <a:solidFill>
                  <a:srgbClr val="FF0000"/>
                </a:solidFill>
              </a:rPr>
              <a:t>Today we will </a:t>
            </a:r>
            <a:r>
              <a:rPr lang="en-CA" dirty="0" smtClean="0"/>
              <a:t>compare the propertie</a:t>
            </a:r>
            <a:r>
              <a:rPr lang="en-CA" dirty="0" smtClean="0"/>
              <a:t>s of a </a:t>
            </a:r>
            <a:r>
              <a:rPr lang="en-CA" b="1" u="sng" dirty="0" smtClean="0"/>
              <a:t>function</a:t>
            </a:r>
            <a:r>
              <a:rPr lang="en-CA" dirty="0" smtClean="0"/>
              <a:t> with those of a </a:t>
            </a:r>
            <a:r>
              <a:rPr lang="en-CA" b="1" u="sng" dirty="0" smtClean="0"/>
              <a:t>relation</a:t>
            </a:r>
            <a:r>
              <a:rPr lang="en-CA" dirty="0" smtClean="0"/>
              <a:t>. </a:t>
            </a:r>
            <a:endParaRPr lang="en-CA" dirty="0"/>
          </a:p>
          <a:p>
            <a:pPr marL="0" indent="0">
              <a:buNone/>
            </a:pPr>
            <a:r>
              <a:rPr lang="en-CA" b="1" dirty="0" smtClean="0">
                <a:solidFill>
                  <a:srgbClr val="FF0000"/>
                </a:solidFill>
              </a:rPr>
              <a:t>So that </a:t>
            </a:r>
            <a:r>
              <a:rPr lang="en-CA" dirty="0" smtClean="0"/>
              <a:t>we </a:t>
            </a:r>
            <a:r>
              <a:rPr lang="en-CA" dirty="0" smtClean="0"/>
              <a:t>can build our understanding of what a function involves. </a:t>
            </a:r>
            <a:endParaRPr lang="en-CA" dirty="0" smtClean="0"/>
          </a:p>
          <a:p>
            <a:pPr marL="0" indent="0">
              <a:buNone/>
            </a:pPr>
            <a:r>
              <a:rPr lang="en-CA" b="1" dirty="0" smtClean="0">
                <a:solidFill>
                  <a:srgbClr val="FF0000"/>
                </a:solidFill>
              </a:rPr>
              <a:t>Keys to </a:t>
            </a:r>
            <a:r>
              <a:rPr lang="en-CA" b="1" dirty="0" smtClean="0">
                <a:solidFill>
                  <a:srgbClr val="FF0000"/>
                </a:solidFill>
              </a:rPr>
              <a:t>Success:</a:t>
            </a:r>
          </a:p>
          <a:p>
            <a:pPr marL="0" indent="0">
              <a:buNone/>
            </a:pPr>
            <a:r>
              <a:rPr lang="en-CA" dirty="0" smtClean="0"/>
              <a:t>-Identify functions and relations based on a: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CA" dirty="0"/>
              <a:t>M</a:t>
            </a:r>
            <a:r>
              <a:rPr lang="en-CA" dirty="0" smtClean="0"/>
              <a:t>apping diagram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CA" dirty="0" smtClean="0"/>
              <a:t>Gr</a:t>
            </a:r>
            <a:r>
              <a:rPr lang="en-CA" dirty="0" smtClean="0"/>
              <a:t>aph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CA" dirty="0" smtClean="0"/>
              <a:t>Table of Values</a:t>
            </a:r>
            <a:endParaRPr lang="en-CA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en-CA" dirty="0" smtClean="0"/>
              <a:t>Determine the output of a function, based on a rule</a:t>
            </a:r>
          </a:p>
        </p:txBody>
      </p:sp>
    </p:spTree>
    <p:extLst>
      <p:ext uri="{BB962C8B-B14F-4D97-AF65-F5344CB8AC3E}">
        <p14:creationId xmlns:p14="http://schemas.microsoft.com/office/powerpoint/2010/main" val="160252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2"/>
          <p:cNvSpPr>
            <a:spLocks noChangeArrowheads="1"/>
          </p:cNvSpPr>
          <p:nvPr/>
        </p:nvSpPr>
        <p:spPr bwMode="auto">
          <a:xfrm>
            <a:off x="2819400" y="361950"/>
            <a:ext cx="29765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>
                <a:latin typeface="Times New Roman" pitchFamily="18" charset="0"/>
                <a:cs typeface="Times New Roman" pitchFamily="18" charset="0"/>
              </a:rPr>
              <a:t>F &amp; R Challenge</a:t>
            </a:r>
          </a:p>
        </p:txBody>
      </p:sp>
      <p:sp>
        <p:nvSpPr>
          <p:cNvPr id="18435" name="Rectangle 16"/>
          <p:cNvSpPr>
            <a:spLocks noChangeArrowheads="1"/>
          </p:cNvSpPr>
          <p:nvPr/>
        </p:nvSpPr>
        <p:spPr bwMode="auto">
          <a:xfrm>
            <a:off x="2544763" y="1320800"/>
            <a:ext cx="41544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>
                <a:latin typeface="Times New Roman" pitchFamily="18" charset="0"/>
                <a:cs typeface="Times New Roman" pitchFamily="18" charset="0"/>
              </a:rPr>
              <a:t>j) Function or Relation?</a:t>
            </a:r>
          </a:p>
        </p:txBody>
      </p:sp>
      <p:sp>
        <p:nvSpPr>
          <p:cNvPr id="7" name="Oval 6"/>
          <p:cNvSpPr/>
          <p:nvPr/>
        </p:nvSpPr>
        <p:spPr>
          <a:xfrm>
            <a:off x="2590800" y="2932113"/>
            <a:ext cx="1243013" cy="187325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8" name="Oval 7"/>
          <p:cNvSpPr/>
          <p:nvPr/>
        </p:nvSpPr>
        <p:spPr>
          <a:xfrm>
            <a:off x="4697413" y="2860675"/>
            <a:ext cx="1368425" cy="2016125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3113088" y="2419350"/>
            <a:ext cx="431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1800">
                <a:latin typeface="Arial" charset="0"/>
              </a:rPr>
              <a:t>A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5165725" y="2419350"/>
            <a:ext cx="431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1800">
                <a:latin typeface="Arial" charset="0"/>
              </a:rPr>
              <a:t>B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3959225" y="2828925"/>
            <a:ext cx="593725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4121150" y="2355850"/>
            <a:ext cx="431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1800">
                <a:latin typeface="Arial" charset="0"/>
              </a:rPr>
              <a:t>f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2968625" y="3067050"/>
            <a:ext cx="431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1800">
                <a:latin typeface="Arial" charset="0"/>
              </a:rPr>
              <a:t>2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2968625" y="3441700"/>
            <a:ext cx="4318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1800">
                <a:latin typeface="Arial" charset="0"/>
              </a:rPr>
              <a:t>3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2968625" y="3827463"/>
            <a:ext cx="431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1800">
                <a:latin typeface="Arial" charset="0"/>
              </a:rPr>
              <a:t>5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2968625" y="4291013"/>
            <a:ext cx="431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1800">
                <a:latin typeface="Arial" charset="0"/>
              </a:rPr>
              <a:t>7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5130800" y="3109913"/>
            <a:ext cx="4318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1800">
                <a:latin typeface="Arial" charset="0"/>
              </a:rPr>
              <a:t>4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5130800" y="3482975"/>
            <a:ext cx="431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1800">
                <a:latin typeface="Arial" charset="0"/>
              </a:rPr>
              <a:t>6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5130800" y="3870325"/>
            <a:ext cx="5746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1800">
                <a:latin typeface="Arial" charset="0"/>
              </a:rPr>
              <a:t>10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5130800" y="4333875"/>
            <a:ext cx="5746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1800">
                <a:latin typeface="Arial" charset="0"/>
              </a:rPr>
              <a:t>14</a:t>
            </a:r>
          </a:p>
        </p:txBody>
      </p:sp>
      <p:sp>
        <p:nvSpPr>
          <p:cNvPr id="22" name="Oval 21"/>
          <p:cNvSpPr/>
          <p:nvPr/>
        </p:nvSpPr>
        <p:spPr>
          <a:xfrm>
            <a:off x="3276600" y="3198813"/>
            <a:ext cx="104775" cy="10636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23" name="Oval 22"/>
          <p:cNvSpPr/>
          <p:nvPr/>
        </p:nvSpPr>
        <p:spPr>
          <a:xfrm>
            <a:off x="3295650" y="3573463"/>
            <a:ext cx="104775" cy="10477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24" name="Oval 23"/>
          <p:cNvSpPr/>
          <p:nvPr/>
        </p:nvSpPr>
        <p:spPr>
          <a:xfrm>
            <a:off x="3295650" y="3979863"/>
            <a:ext cx="104775" cy="10477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25" name="Oval 24"/>
          <p:cNvSpPr/>
          <p:nvPr/>
        </p:nvSpPr>
        <p:spPr>
          <a:xfrm>
            <a:off x="3295650" y="4483100"/>
            <a:ext cx="104775" cy="10636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26" name="Oval 25"/>
          <p:cNvSpPr/>
          <p:nvPr/>
        </p:nvSpPr>
        <p:spPr>
          <a:xfrm>
            <a:off x="5057775" y="3251200"/>
            <a:ext cx="104775" cy="10636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27" name="Oval 26"/>
          <p:cNvSpPr/>
          <p:nvPr/>
        </p:nvSpPr>
        <p:spPr>
          <a:xfrm>
            <a:off x="5059363" y="3614738"/>
            <a:ext cx="106362" cy="10636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28" name="Oval 27"/>
          <p:cNvSpPr/>
          <p:nvPr/>
        </p:nvSpPr>
        <p:spPr>
          <a:xfrm>
            <a:off x="5057775" y="3979863"/>
            <a:ext cx="104775" cy="10477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29" name="Oval 28"/>
          <p:cNvSpPr/>
          <p:nvPr/>
        </p:nvSpPr>
        <p:spPr>
          <a:xfrm>
            <a:off x="5095875" y="4483100"/>
            <a:ext cx="104775" cy="10636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cxnSp>
        <p:nvCxnSpPr>
          <p:cNvPr id="30" name="Straight Arrow Connector 29"/>
          <p:cNvCxnSpPr>
            <a:stCxn id="23" idx="6"/>
            <a:endCxn id="27" idx="5"/>
          </p:cNvCxnSpPr>
          <p:nvPr/>
        </p:nvCxnSpPr>
        <p:spPr>
          <a:xfrm>
            <a:off x="3400425" y="3625850"/>
            <a:ext cx="1749425" cy="79375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24" idx="6"/>
            <a:endCxn id="28" idx="3"/>
          </p:cNvCxnSpPr>
          <p:nvPr/>
        </p:nvCxnSpPr>
        <p:spPr>
          <a:xfrm>
            <a:off x="3400425" y="4032250"/>
            <a:ext cx="1671638" cy="36513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22" idx="7"/>
            <a:endCxn id="26" idx="3"/>
          </p:cNvCxnSpPr>
          <p:nvPr/>
        </p:nvCxnSpPr>
        <p:spPr>
          <a:xfrm>
            <a:off x="3367088" y="3214688"/>
            <a:ext cx="1704975" cy="127000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25" idx="7"/>
            <a:endCxn id="29" idx="6"/>
          </p:cNvCxnSpPr>
          <p:nvPr/>
        </p:nvCxnSpPr>
        <p:spPr>
          <a:xfrm>
            <a:off x="3386138" y="4498975"/>
            <a:ext cx="1814512" cy="36513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0" grpId="0"/>
      <p:bldP spid="11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2"/>
          <p:cNvSpPr>
            <a:spLocks noChangeArrowheads="1"/>
          </p:cNvSpPr>
          <p:nvPr/>
        </p:nvSpPr>
        <p:spPr bwMode="auto">
          <a:xfrm>
            <a:off x="2819400" y="361950"/>
            <a:ext cx="29765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>
                <a:latin typeface="Times New Roman" pitchFamily="18" charset="0"/>
                <a:cs typeface="Times New Roman" pitchFamily="18" charset="0"/>
              </a:rPr>
              <a:t>F &amp; R Challenge</a:t>
            </a:r>
          </a:p>
        </p:txBody>
      </p:sp>
      <p:sp>
        <p:nvSpPr>
          <p:cNvPr id="19459" name="Rectangle 16"/>
          <p:cNvSpPr>
            <a:spLocks noChangeArrowheads="1"/>
          </p:cNvSpPr>
          <p:nvPr/>
        </p:nvSpPr>
        <p:spPr bwMode="auto">
          <a:xfrm>
            <a:off x="2544763" y="1320800"/>
            <a:ext cx="42084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>
                <a:latin typeface="Times New Roman" pitchFamily="18" charset="0"/>
                <a:cs typeface="Times New Roman" pitchFamily="18" charset="0"/>
              </a:rPr>
              <a:t>k) Function or Relation?</a:t>
            </a:r>
          </a:p>
        </p:txBody>
      </p:sp>
      <p:sp>
        <p:nvSpPr>
          <p:cNvPr id="7" name="Oval 6"/>
          <p:cNvSpPr/>
          <p:nvPr/>
        </p:nvSpPr>
        <p:spPr>
          <a:xfrm>
            <a:off x="2743200" y="2895600"/>
            <a:ext cx="1243013" cy="1871663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8" name="Oval 7"/>
          <p:cNvSpPr/>
          <p:nvPr/>
        </p:nvSpPr>
        <p:spPr>
          <a:xfrm>
            <a:off x="4849813" y="2854325"/>
            <a:ext cx="1368425" cy="2016125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3043238" y="2268538"/>
            <a:ext cx="431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1800">
                <a:latin typeface="Arial" charset="0"/>
              </a:rPr>
              <a:t>A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5303838" y="2268538"/>
            <a:ext cx="431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1800">
                <a:latin typeface="Arial" charset="0"/>
              </a:rPr>
              <a:t>B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4111625" y="2679700"/>
            <a:ext cx="593725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4160838" y="2206625"/>
            <a:ext cx="431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1800">
                <a:latin typeface="Arial" charset="0"/>
              </a:rPr>
              <a:t>g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3121025" y="2917825"/>
            <a:ext cx="4318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1800">
                <a:latin typeface="Arial" charset="0"/>
              </a:rPr>
              <a:t>2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3121025" y="3290888"/>
            <a:ext cx="431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1800">
                <a:latin typeface="Arial" charset="0"/>
              </a:rPr>
              <a:t>3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3121025" y="3678238"/>
            <a:ext cx="431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1800">
                <a:latin typeface="Arial" charset="0"/>
              </a:rPr>
              <a:t>5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3121025" y="4141788"/>
            <a:ext cx="4318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1800">
                <a:latin typeface="Arial" charset="0"/>
              </a:rPr>
              <a:t>7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5283200" y="2959100"/>
            <a:ext cx="431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1800">
                <a:latin typeface="Arial" charset="0"/>
              </a:rPr>
              <a:t>5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5283200" y="3333750"/>
            <a:ext cx="4318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1800">
                <a:latin typeface="Arial" charset="0"/>
              </a:rPr>
              <a:t>6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5283200" y="3721100"/>
            <a:ext cx="5746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1800">
                <a:latin typeface="Arial" charset="0"/>
              </a:rPr>
              <a:t>22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5283200" y="4183063"/>
            <a:ext cx="5746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1800">
                <a:latin typeface="Arial" charset="0"/>
              </a:rPr>
              <a:t>11</a:t>
            </a:r>
          </a:p>
        </p:txBody>
      </p:sp>
      <p:sp>
        <p:nvSpPr>
          <p:cNvPr id="22" name="Oval 21"/>
          <p:cNvSpPr/>
          <p:nvPr/>
        </p:nvSpPr>
        <p:spPr>
          <a:xfrm>
            <a:off x="3429000" y="3049588"/>
            <a:ext cx="104775" cy="10477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23" name="Oval 22"/>
          <p:cNvSpPr/>
          <p:nvPr/>
        </p:nvSpPr>
        <p:spPr>
          <a:xfrm>
            <a:off x="3448050" y="3422650"/>
            <a:ext cx="104775" cy="10636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24" name="Oval 23"/>
          <p:cNvSpPr/>
          <p:nvPr/>
        </p:nvSpPr>
        <p:spPr>
          <a:xfrm>
            <a:off x="3448050" y="3829050"/>
            <a:ext cx="104775" cy="10636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25" name="Oval 24"/>
          <p:cNvSpPr/>
          <p:nvPr/>
        </p:nvSpPr>
        <p:spPr>
          <a:xfrm>
            <a:off x="3448050" y="4333875"/>
            <a:ext cx="104775" cy="10477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26" name="Oval 25"/>
          <p:cNvSpPr/>
          <p:nvPr/>
        </p:nvSpPr>
        <p:spPr>
          <a:xfrm>
            <a:off x="5210175" y="3101975"/>
            <a:ext cx="104775" cy="10477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27" name="Oval 26"/>
          <p:cNvSpPr/>
          <p:nvPr/>
        </p:nvSpPr>
        <p:spPr>
          <a:xfrm>
            <a:off x="5211763" y="3465513"/>
            <a:ext cx="106362" cy="10477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28" name="Oval 27"/>
          <p:cNvSpPr/>
          <p:nvPr/>
        </p:nvSpPr>
        <p:spPr>
          <a:xfrm>
            <a:off x="5210175" y="3829050"/>
            <a:ext cx="104775" cy="10636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29" name="Oval 28"/>
          <p:cNvSpPr/>
          <p:nvPr/>
        </p:nvSpPr>
        <p:spPr>
          <a:xfrm>
            <a:off x="5248275" y="4333875"/>
            <a:ext cx="104775" cy="10477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pSp>
        <p:nvGrpSpPr>
          <p:cNvPr id="2" name="Group 33"/>
          <p:cNvGrpSpPr>
            <a:grpSpLocks/>
          </p:cNvGrpSpPr>
          <p:nvPr/>
        </p:nvGrpSpPr>
        <p:grpSpPr bwMode="auto">
          <a:xfrm>
            <a:off x="3581400" y="3475038"/>
            <a:ext cx="1749425" cy="444500"/>
            <a:chOff x="3906697" y="3508750"/>
            <a:chExt cx="1748789" cy="443628"/>
          </a:xfrm>
        </p:grpSpPr>
        <p:cxnSp>
          <p:nvCxnSpPr>
            <p:cNvPr id="35" name="Straight Arrow Connector 34"/>
            <p:cNvCxnSpPr>
              <a:stCxn id="23" idx="6"/>
              <a:endCxn id="27" idx="5"/>
            </p:cNvCxnSpPr>
            <p:nvPr/>
          </p:nvCxnSpPr>
          <p:spPr>
            <a:xfrm>
              <a:off x="3906697" y="3508750"/>
              <a:ext cx="1748789" cy="79219"/>
            </a:xfrm>
            <a:prstGeom prst="straightConnector1">
              <a:avLst/>
            </a:prstGeom>
            <a:ln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>
              <a:stCxn id="24" idx="6"/>
              <a:endCxn id="28" idx="3"/>
            </p:cNvCxnSpPr>
            <p:nvPr/>
          </p:nvCxnSpPr>
          <p:spPr>
            <a:xfrm>
              <a:off x="3906697" y="3915937"/>
              <a:ext cx="1671030" cy="36441"/>
            </a:xfrm>
            <a:prstGeom prst="straightConnector1">
              <a:avLst/>
            </a:prstGeom>
            <a:ln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9" name="Straight Arrow Connector 38"/>
          <p:cNvCxnSpPr>
            <a:stCxn id="22" idx="1"/>
            <a:endCxn id="26" idx="2"/>
          </p:cNvCxnSpPr>
          <p:nvPr/>
        </p:nvCxnSpPr>
        <p:spPr>
          <a:xfrm rot="16200000" flipH="1">
            <a:off x="4283075" y="2227263"/>
            <a:ext cx="88900" cy="1765300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22" idx="1"/>
          </p:cNvCxnSpPr>
          <p:nvPr/>
        </p:nvCxnSpPr>
        <p:spPr>
          <a:xfrm rot="16200000" flipH="1">
            <a:off x="3677444" y="2832894"/>
            <a:ext cx="1373187" cy="1838325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0" grpId="0"/>
      <p:bldP spid="11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2"/>
          <p:cNvSpPr>
            <a:spLocks noChangeArrowheads="1"/>
          </p:cNvSpPr>
          <p:nvPr/>
        </p:nvSpPr>
        <p:spPr bwMode="auto">
          <a:xfrm>
            <a:off x="2819400" y="361950"/>
            <a:ext cx="29765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>
                <a:latin typeface="Times New Roman" pitchFamily="18" charset="0"/>
                <a:cs typeface="Times New Roman" pitchFamily="18" charset="0"/>
              </a:rPr>
              <a:t>F &amp; R Challenge</a:t>
            </a:r>
          </a:p>
        </p:txBody>
      </p:sp>
      <p:sp>
        <p:nvSpPr>
          <p:cNvPr id="20483" name="Rectangle 16"/>
          <p:cNvSpPr>
            <a:spLocks noChangeArrowheads="1"/>
          </p:cNvSpPr>
          <p:nvPr/>
        </p:nvSpPr>
        <p:spPr bwMode="auto">
          <a:xfrm>
            <a:off x="2544763" y="1320800"/>
            <a:ext cx="41163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>
                <a:latin typeface="Times New Roman" pitchFamily="18" charset="0"/>
                <a:cs typeface="Times New Roman" pitchFamily="18" charset="0"/>
              </a:rPr>
              <a:t>l) Function or Relation?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2819400" y="2438400"/>
          <a:ext cx="3794125" cy="3200400"/>
        </p:xfrm>
        <a:graphic>
          <a:graphicData uri="http://schemas.openxmlformats.org/drawingml/2006/table">
            <a:tbl>
              <a:tblPr/>
              <a:tblGrid>
                <a:gridCol w="1897063"/>
                <a:gridCol w="1897062"/>
              </a:tblGrid>
              <a:tr h="5286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          </a:t>
                      </a:r>
                      <a:r>
                        <a:rPr kumimoji="0" lang="en-US" altLang="en-US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 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286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5286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5286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5286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2"/>
          <p:cNvSpPr>
            <a:spLocks noChangeArrowheads="1"/>
          </p:cNvSpPr>
          <p:nvPr/>
        </p:nvSpPr>
        <p:spPr bwMode="auto">
          <a:xfrm>
            <a:off x="2057400" y="361950"/>
            <a:ext cx="61388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>
                <a:latin typeface="Arial" charset="0"/>
                <a:cs typeface="Times New Roman" pitchFamily="18" charset="0"/>
              </a:rPr>
              <a:t>Function and Relation Challenge</a:t>
            </a:r>
          </a:p>
        </p:txBody>
      </p:sp>
      <p:sp>
        <p:nvSpPr>
          <p:cNvPr id="21507" name="Rectangle 16"/>
          <p:cNvSpPr>
            <a:spLocks noChangeArrowheads="1"/>
          </p:cNvSpPr>
          <p:nvPr/>
        </p:nvSpPr>
        <p:spPr bwMode="auto">
          <a:xfrm>
            <a:off x="228600" y="228600"/>
            <a:ext cx="928688" cy="655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514350" indent="-51435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alphaLcParenR"/>
            </a:pPr>
            <a:r>
              <a:rPr lang="en-US" altLang="en-US" sz="2400">
                <a:latin typeface="Arial" charset="0"/>
                <a:cs typeface="Times New Roman" pitchFamily="18" charset="0"/>
              </a:rPr>
              <a:t>R </a:t>
            </a:r>
          </a:p>
          <a:p>
            <a:pPr eaLnBrk="1" hangingPunct="1">
              <a:spcBef>
                <a:spcPct val="50000"/>
              </a:spcBef>
              <a:buFontTx/>
              <a:buAutoNum type="alphaLcParenR"/>
            </a:pPr>
            <a:r>
              <a:rPr lang="en-US" altLang="en-US" sz="2400">
                <a:latin typeface="Arial" charset="0"/>
                <a:cs typeface="Times New Roman" pitchFamily="18" charset="0"/>
              </a:rPr>
              <a:t>R</a:t>
            </a:r>
          </a:p>
          <a:p>
            <a:pPr eaLnBrk="1" hangingPunct="1">
              <a:spcBef>
                <a:spcPct val="50000"/>
              </a:spcBef>
              <a:buFontTx/>
              <a:buAutoNum type="alphaLcParenR"/>
            </a:pPr>
            <a:r>
              <a:rPr lang="en-US" altLang="en-US" sz="2400">
                <a:latin typeface="Arial" charset="0"/>
                <a:cs typeface="Times New Roman" pitchFamily="18" charset="0"/>
              </a:rPr>
              <a:t>F</a:t>
            </a:r>
          </a:p>
          <a:p>
            <a:pPr eaLnBrk="1" hangingPunct="1">
              <a:spcBef>
                <a:spcPct val="50000"/>
              </a:spcBef>
              <a:buFontTx/>
              <a:buAutoNum type="alphaLcParenR"/>
            </a:pPr>
            <a:r>
              <a:rPr lang="en-US" altLang="en-US" sz="2400">
                <a:latin typeface="Arial" charset="0"/>
                <a:cs typeface="Times New Roman" pitchFamily="18" charset="0"/>
              </a:rPr>
              <a:t>F</a:t>
            </a:r>
          </a:p>
          <a:p>
            <a:pPr eaLnBrk="1" hangingPunct="1">
              <a:spcBef>
                <a:spcPct val="50000"/>
              </a:spcBef>
              <a:buFontTx/>
              <a:buAutoNum type="alphaLcParenR"/>
            </a:pPr>
            <a:r>
              <a:rPr lang="en-US" altLang="en-US" sz="2400">
                <a:latin typeface="Arial" charset="0"/>
                <a:cs typeface="Times New Roman" pitchFamily="18" charset="0"/>
              </a:rPr>
              <a:t>R</a:t>
            </a:r>
          </a:p>
          <a:p>
            <a:pPr eaLnBrk="1" hangingPunct="1">
              <a:spcBef>
                <a:spcPct val="50000"/>
              </a:spcBef>
              <a:buFontTx/>
              <a:buAutoNum type="alphaLcParenR"/>
            </a:pPr>
            <a:r>
              <a:rPr lang="en-US" altLang="en-US" sz="2400">
                <a:latin typeface="Arial" charset="0"/>
                <a:cs typeface="Times New Roman" pitchFamily="18" charset="0"/>
              </a:rPr>
              <a:t>R</a:t>
            </a:r>
          </a:p>
          <a:p>
            <a:pPr eaLnBrk="1" hangingPunct="1">
              <a:spcBef>
                <a:spcPct val="50000"/>
              </a:spcBef>
              <a:buFontTx/>
              <a:buAutoNum type="alphaLcParenR"/>
            </a:pPr>
            <a:r>
              <a:rPr lang="en-US" altLang="en-US" sz="2400">
                <a:latin typeface="Arial" charset="0"/>
                <a:cs typeface="Times New Roman" pitchFamily="18" charset="0"/>
              </a:rPr>
              <a:t>R</a:t>
            </a:r>
          </a:p>
          <a:p>
            <a:pPr eaLnBrk="1" hangingPunct="1">
              <a:spcBef>
                <a:spcPct val="50000"/>
              </a:spcBef>
              <a:buFontTx/>
              <a:buAutoNum type="alphaLcParenR"/>
            </a:pPr>
            <a:r>
              <a:rPr lang="en-US" altLang="en-US" sz="2400">
                <a:latin typeface="Arial" charset="0"/>
                <a:cs typeface="Times New Roman" pitchFamily="18" charset="0"/>
              </a:rPr>
              <a:t>F</a:t>
            </a:r>
          </a:p>
          <a:p>
            <a:pPr eaLnBrk="1" hangingPunct="1">
              <a:spcBef>
                <a:spcPct val="50000"/>
              </a:spcBef>
              <a:buFontTx/>
              <a:buAutoNum type="alphaLcParenR"/>
            </a:pPr>
            <a:r>
              <a:rPr lang="en-US" altLang="en-US" sz="2400">
                <a:latin typeface="Arial" charset="0"/>
                <a:cs typeface="Times New Roman" pitchFamily="18" charset="0"/>
              </a:rPr>
              <a:t>F</a:t>
            </a:r>
          </a:p>
          <a:p>
            <a:pPr eaLnBrk="1" hangingPunct="1">
              <a:spcBef>
                <a:spcPct val="50000"/>
              </a:spcBef>
              <a:buFontTx/>
              <a:buAutoNum type="alphaLcParenR"/>
            </a:pPr>
            <a:r>
              <a:rPr lang="en-US" altLang="en-US" sz="2400">
                <a:latin typeface="Arial" charset="0"/>
                <a:cs typeface="Times New Roman" pitchFamily="18" charset="0"/>
              </a:rPr>
              <a:t>F</a:t>
            </a:r>
          </a:p>
          <a:p>
            <a:pPr eaLnBrk="1" hangingPunct="1">
              <a:spcBef>
                <a:spcPct val="50000"/>
              </a:spcBef>
              <a:buFontTx/>
              <a:buAutoNum type="alphaLcParenR"/>
            </a:pPr>
            <a:r>
              <a:rPr lang="en-US" altLang="en-US" sz="2400">
                <a:latin typeface="Arial" charset="0"/>
                <a:cs typeface="Times New Roman" pitchFamily="18" charset="0"/>
              </a:rPr>
              <a:t>R</a:t>
            </a:r>
          </a:p>
          <a:p>
            <a:pPr eaLnBrk="1" hangingPunct="1">
              <a:spcBef>
                <a:spcPct val="50000"/>
              </a:spcBef>
              <a:buFontTx/>
              <a:buAutoNum type="alphaLcParenR"/>
            </a:pPr>
            <a:r>
              <a:rPr lang="en-US" altLang="en-US" sz="2400">
                <a:latin typeface="Arial" charset="0"/>
                <a:cs typeface="Times New Roman" pitchFamily="18" charset="0"/>
              </a:rPr>
              <a:t>R</a:t>
            </a:r>
          </a:p>
        </p:txBody>
      </p:sp>
      <p:grpSp>
        <p:nvGrpSpPr>
          <p:cNvPr id="21508" name="Group 15"/>
          <p:cNvGrpSpPr>
            <a:grpSpLocks/>
          </p:cNvGrpSpPr>
          <p:nvPr/>
        </p:nvGrpSpPr>
        <p:grpSpPr bwMode="auto">
          <a:xfrm>
            <a:off x="3241675" y="1295400"/>
            <a:ext cx="1482725" cy="1527175"/>
            <a:chOff x="2667000" y="1905000"/>
            <a:chExt cx="3444159" cy="3532188"/>
          </a:xfrm>
        </p:grpSpPr>
        <p:pic>
          <p:nvPicPr>
            <p:cNvPr id="21535" name="Picture 1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75237" y="1905000"/>
              <a:ext cx="3339669" cy="3532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>
                      <a:alpha val="43137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" name="Freeform 18"/>
            <p:cNvSpPr>
              <a:spLocks noChangeArrowheads="1"/>
            </p:cNvSpPr>
            <p:nvPr/>
          </p:nvSpPr>
          <p:spPr bwMode="auto">
            <a:xfrm>
              <a:off x="2744439" y="2631999"/>
              <a:ext cx="3270844" cy="1193308"/>
            </a:xfrm>
            <a:custGeom>
              <a:avLst/>
              <a:gdLst>
                <a:gd name="T0" fmla="*/ 0 w 2889796"/>
                <a:gd name="T1" fmla="*/ 1020990 h 1196451"/>
                <a:gd name="T2" fmla="*/ 777375 w 2889796"/>
                <a:gd name="T3" fmla="*/ 568652 h 1196451"/>
                <a:gd name="T4" fmla="*/ 1569419 w 2889796"/>
                <a:gd name="T5" fmla="*/ 1163152 h 1196451"/>
                <a:gd name="T6" fmla="*/ 2361461 w 2889796"/>
                <a:gd name="T7" fmla="*/ 749587 h 1196451"/>
                <a:gd name="T8" fmla="*/ 2053445 w 2889796"/>
                <a:gd name="T9" fmla="*/ 180934 h 1196451"/>
                <a:gd name="T10" fmla="*/ 3270844 w 2889796"/>
                <a:gd name="T11" fmla="*/ 0 h 119645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889796"/>
                <a:gd name="T19" fmla="*/ 0 h 1196451"/>
                <a:gd name="T20" fmla="*/ 2889796 w 2889796"/>
                <a:gd name="T21" fmla="*/ 1196451 h 119645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889796" h="1196451">
                  <a:moveTo>
                    <a:pt x="0" y="1023679"/>
                  </a:moveTo>
                  <a:cubicBezTo>
                    <a:pt x="227857" y="785036"/>
                    <a:pt x="455715" y="546394"/>
                    <a:pt x="686812" y="570150"/>
                  </a:cubicBezTo>
                  <a:cubicBezTo>
                    <a:pt x="917909" y="593906"/>
                    <a:pt x="1153327" y="1135981"/>
                    <a:pt x="1386584" y="1166216"/>
                  </a:cubicBezTo>
                  <a:cubicBezTo>
                    <a:pt x="1619841" y="1196451"/>
                    <a:pt x="2015082" y="915695"/>
                    <a:pt x="2086355" y="751561"/>
                  </a:cubicBezTo>
                  <a:cubicBezTo>
                    <a:pt x="2157628" y="587427"/>
                    <a:pt x="1680315" y="306671"/>
                    <a:pt x="1814222" y="181411"/>
                  </a:cubicBezTo>
                  <a:cubicBezTo>
                    <a:pt x="1948129" y="56151"/>
                    <a:pt x="2889796" y="0"/>
                    <a:pt x="2889796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cxnSp>
          <p:nvCxnSpPr>
            <p:cNvPr id="20" name="Straight Connector 19"/>
            <p:cNvCxnSpPr>
              <a:cxnSpLocks noChangeShapeType="1"/>
            </p:cNvCxnSpPr>
            <p:nvPr/>
          </p:nvCxnSpPr>
          <p:spPr bwMode="auto">
            <a:xfrm>
              <a:off x="5867782" y="2631999"/>
              <a:ext cx="24337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med"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" name="Straight Connector 20"/>
            <p:cNvCxnSpPr>
              <a:cxnSpLocks noChangeShapeType="1"/>
            </p:cNvCxnSpPr>
            <p:nvPr/>
          </p:nvCxnSpPr>
          <p:spPr bwMode="auto">
            <a:xfrm rot="5400000">
              <a:off x="2658145" y="3573470"/>
              <a:ext cx="168899" cy="15119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med"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21509" name="Group 21"/>
          <p:cNvGrpSpPr>
            <a:grpSpLocks/>
          </p:cNvGrpSpPr>
          <p:nvPr/>
        </p:nvGrpSpPr>
        <p:grpSpPr bwMode="auto">
          <a:xfrm>
            <a:off x="5643563" y="4876800"/>
            <a:ext cx="1443037" cy="1398588"/>
            <a:chOff x="2675237" y="1905000"/>
            <a:chExt cx="3339669" cy="3532188"/>
          </a:xfrm>
        </p:grpSpPr>
        <p:pic>
          <p:nvPicPr>
            <p:cNvPr id="21533" name="Picture 2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75237" y="1905000"/>
              <a:ext cx="3339669" cy="3532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>
                      <a:alpha val="43137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24" name="Straight Connector 23"/>
            <p:cNvCxnSpPr>
              <a:cxnSpLocks noChangeShapeType="1"/>
            </p:cNvCxnSpPr>
            <p:nvPr/>
          </p:nvCxnSpPr>
          <p:spPr bwMode="auto">
            <a:xfrm rot="5400000">
              <a:off x="3186908" y="3641193"/>
              <a:ext cx="3227479" cy="367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21510" name="Group 24"/>
          <p:cNvGrpSpPr>
            <a:grpSpLocks/>
          </p:cNvGrpSpPr>
          <p:nvPr/>
        </p:nvGrpSpPr>
        <p:grpSpPr bwMode="auto">
          <a:xfrm>
            <a:off x="3306763" y="4738688"/>
            <a:ext cx="1506537" cy="1547812"/>
            <a:chOff x="2675237" y="1905000"/>
            <a:chExt cx="3339669" cy="3532188"/>
          </a:xfrm>
        </p:grpSpPr>
        <p:pic>
          <p:nvPicPr>
            <p:cNvPr id="21529" name="Picture 2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75237" y="1905000"/>
              <a:ext cx="3339669" cy="3532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>
                      <a:alpha val="43137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27" name="Straight Connector 26"/>
            <p:cNvCxnSpPr>
              <a:cxnSpLocks noChangeShapeType="1"/>
            </p:cNvCxnSpPr>
            <p:nvPr/>
          </p:nvCxnSpPr>
          <p:spPr bwMode="auto">
            <a:xfrm>
              <a:off x="4800802" y="3278024"/>
              <a:ext cx="91497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8" name="Straight Connector 27"/>
            <p:cNvCxnSpPr>
              <a:cxnSpLocks noChangeShapeType="1"/>
            </p:cNvCxnSpPr>
            <p:nvPr/>
          </p:nvCxnSpPr>
          <p:spPr bwMode="auto">
            <a:xfrm>
              <a:off x="4114567" y="3049792"/>
              <a:ext cx="91497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9" name="Straight Connector 28"/>
            <p:cNvCxnSpPr>
              <a:cxnSpLocks noChangeShapeType="1"/>
            </p:cNvCxnSpPr>
            <p:nvPr/>
          </p:nvCxnSpPr>
          <p:spPr bwMode="auto">
            <a:xfrm>
              <a:off x="2819521" y="3049792"/>
              <a:ext cx="1446370" cy="98901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21511" name="Group 29"/>
          <p:cNvGrpSpPr>
            <a:grpSpLocks/>
          </p:cNvGrpSpPr>
          <p:nvPr/>
        </p:nvGrpSpPr>
        <p:grpSpPr bwMode="auto">
          <a:xfrm>
            <a:off x="5580063" y="3097213"/>
            <a:ext cx="1506537" cy="1398587"/>
            <a:chOff x="2675237" y="1905000"/>
            <a:chExt cx="3339669" cy="3532188"/>
          </a:xfrm>
        </p:grpSpPr>
        <p:pic>
          <p:nvPicPr>
            <p:cNvPr id="21527" name="Picture 30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75237" y="1905000"/>
              <a:ext cx="3339669" cy="3532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>
                      <a:alpha val="43137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2" name="Freeform 31"/>
            <p:cNvSpPr>
              <a:spLocks noChangeArrowheads="1"/>
            </p:cNvSpPr>
            <p:nvPr/>
          </p:nvSpPr>
          <p:spPr bwMode="auto">
            <a:xfrm>
              <a:off x="2787850" y="2398142"/>
              <a:ext cx="3223538" cy="2850610"/>
            </a:xfrm>
            <a:custGeom>
              <a:avLst/>
              <a:gdLst>
                <a:gd name="T0" fmla="*/ 0 w 3226722"/>
                <a:gd name="T1" fmla="*/ 1243903 h 2850752"/>
                <a:gd name="T2" fmla="*/ 828540 w 3226722"/>
                <a:gd name="T3" fmla="*/ 0 h 2850752"/>
                <a:gd name="T4" fmla="*/ 1618242 w 3226722"/>
                <a:gd name="T5" fmla="*/ 1308689 h 2850752"/>
                <a:gd name="T6" fmla="*/ 1903052 w 3226722"/>
                <a:gd name="T7" fmla="*/ 2850610 h 2850752"/>
                <a:gd name="T8" fmla="*/ 2200809 w 3226722"/>
                <a:gd name="T9" fmla="*/ 1269818 h 2850752"/>
                <a:gd name="T10" fmla="*/ 2783377 w 3226722"/>
                <a:gd name="T11" fmla="*/ 634908 h 2850752"/>
                <a:gd name="T12" fmla="*/ 3223538 w 3226722"/>
                <a:gd name="T13" fmla="*/ 2086128 h 285075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226722"/>
                <a:gd name="T22" fmla="*/ 0 h 2850752"/>
                <a:gd name="T23" fmla="*/ 3226722 w 3226722"/>
                <a:gd name="T24" fmla="*/ 2850752 h 285075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226722" h="2850752">
                  <a:moveTo>
                    <a:pt x="0" y="1243965"/>
                  </a:moveTo>
                  <a:lnTo>
                    <a:pt x="829358" y="0"/>
                  </a:lnTo>
                  <a:lnTo>
                    <a:pt x="1619840" y="1308754"/>
                  </a:lnTo>
                  <a:lnTo>
                    <a:pt x="1904932" y="2850752"/>
                  </a:lnTo>
                  <a:lnTo>
                    <a:pt x="2202983" y="1269881"/>
                  </a:lnTo>
                  <a:lnTo>
                    <a:pt x="2786126" y="634940"/>
                  </a:lnTo>
                  <a:lnTo>
                    <a:pt x="3226722" y="2086232"/>
                  </a:lnTo>
                </a:path>
              </a:pathLst>
            </a:cu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>
                <a:defRPr/>
              </a:pPr>
              <a:endParaRPr lang="en-US">
                <a:latin typeface="+mn-lt"/>
                <a:ea typeface="+mn-ea"/>
              </a:endParaRPr>
            </a:p>
          </p:txBody>
        </p:sp>
      </p:grpSp>
      <p:grpSp>
        <p:nvGrpSpPr>
          <p:cNvPr id="21512" name="Group 32"/>
          <p:cNvGrpSpPr>
            <a:grpSpLocks/>
          </p:cNvGrpSpPr>
          <p:nvPr/>
        </p:nvGrpSpPr>
        <p:grpSpPr bwMode="auto">
          <a:xfrm>
            <a:off x="3162300" y="3076575"/>
            <a:ext cx="1666875" cy="1571625"/>
            <a:chOff x="2675237" y="1905000"/>
            <a:chExt cx="3339669" cy="3532188"/>
          </a:xfrm>
        </p:grpSpPr>
        <p:pic>
          <p:nvPicPr>
            <p:cNvPr id="21522" name="Picture 3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75237" y="1905000"/>
              <a:ext cx="3339669" cy="3532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>
                      <a:alpha val="43137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35" name="Straight Connector 34"/>
            <p:cNvCxnSpPr>
              <a:cxnSpLocks noChangeShapeType="1"/>
            </p:cNvCxnSpPr>
            <p:nvPr/>
          </p:nvCxnSpPr>
          <p:spPr bwMode="auto">
            <a:xfrm>
              <a:off x="2818367" y="3656824"/>
              <a:ext cx="763353" cy="356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6" name="Straight Connector 35"/>
            <p:cNvCxnSpPr>
              <a:cxnSpLocks noChangeShapeType="1"/>
            </p:cNvCxnSpPr>
            <p:nvPr/>
          </p:nvCxnSpPr>
          <p:spPr bwMode="auto">
            <a:xfrm>
              <a:off x="3810725" y="3200137"/>
              <a:ext cx="760171" cy="356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7" name="Straight Connector 36"/>
            <p:cNvCxnSpPr>
              <a:cxnSpLocks noChangeShapeType="1"/>
            </p:cNvCxnSpPr>
            <p:nvPr/>
          </p:nvCxnSpPr>
          <p:spPr bwMode="auto">
            <a:xfrm>
              <a:off x="4723567" y="2818374"/>
              <a:ext cx="763353" cy="356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8" name="Straight Connector 37"/>
            <p:cNvCxnSpPr>
              <a:cxnSpLocks noChangeShapeType="1"/>
            </p:cNvCxnSpPr>
            <p:nvPr/>
          </p:nvCxnSpPr>
          <p:spPr bwMode="auto">
            <a:xfrm>
              <a:off x="5792261" y="4266928"/>
              <a:ext cx="222645" cy="356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21513" name="Group 39"/>
          <p:cNvGrpSpPr>
            <a:grpSpLocks/>
          </p:cNvGrpSpPr>
          <p:nvPr/>
        </p:nvGrpSpPr>
        <p:grpSpPr bwMode="auto">
          <a:xfrm>
            <a:off x="5591175" y="1295400"/>
            <a:ext cx="1343025" cy="1609725"/>
            <a:chOff x="2675237" y="1878904"/>
            <a:chExt cx="3365689" cy="3558284"/>
          </a:xfrm>
        </p:grpSpPr>
        <p:pic>
          <p:nvPicPr>
            <p:cNvPr id="21520" name="Picture 40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75237" y="1905000"/>
              <a:ext cx="3339669" cy="3532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>
                      <a:alpha val="43137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2" name="Freeform 41"/>
            <p:cNvSpPr>
              <a:spLocks noChangeArrowheads="1"/>
            </p:cNvSpPr>
            <p:nvPr/>
          </p:nvSpPr>
          <p:spPr bwMode="auto">
            <a:xfrm>
              <a:off x="4354103" y="1878904"/>
              <a:ext cx="1686823" cy="1761596"/>
            </a:xfrm>
            <a:custGeom>
              <a:avLst/>
              <a:gdLst>
                <a:gd name="T0" fmla="*/ 12959 w 1686795"/>
                <a:gd name="T1" fmla="*/ 1761596 h 1762283"/>
                <a:gd name="T2" fmla="*/ 1684663 w 1686795"/>
                <a:gd name="T3" fmla="*/ 129529 h 1762283"/>
                <a:gd name="T4" fmla="*/ 0 w 1686795"/>
                <a:gd name="T5" fmla="*/ 984421 h 1762283"/>
                <a:gd name="T6" fmla="*/ 0 60000 65536"/>
                <a:gd name="T7" fmla="*/ 0 60000 65536"/>
                <a:gd name="T8" fmla="*/ 0 60000 65536"/>
                <a:gd name="T9" fmla="*/ 0 w 1686795"/>
                <a:gd name="T10" fmla="*/ 0 h 1762283"/>
                <a:gd name="T11" fmla="*/ 1686795 w 1686795"/>
                <a:gd name="T12" fmla="*/ 1762283 h 176228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86795" h="1762283">
                  <a:moveTo>
                    <a:pt x="12959" y="1762283"/>
                  </a:moveTo>
                  <a:cubicBezTo>
                    <a:pt x="849877" y="1010721"/>
                    <a:pt x="1686795" y="259160"/>
                    <a:pt x="1684635" y="129580"/>
                  </a:cubicBezTo>
                  <a:cubicBezTo>
                    <a:pt x="1682475" y="0"/>
                    <a:pt x="0" y="984805"/>
                    <a:pt x="0" y="984805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>
                <a:defRPr/>
              </a:pPr>
              <a:endParaRPr lang="en-US">
                <a:latin typeface="+mn-lt"/>
                <a:ea typeface="+mn-ea"/>
              </a:endParaRPr>
            </a:p>
          </p:txBody>
        </p:sp>
      </p:grpSp>
      <p:sp>
        <p:nvSpPr>
          <p:cNvPr id="21514" name="Rectangle 42"/>
          <p:cNvSpPr>
            <a:spLocks noChangeArrowheads="1"/>
          </p:cNvSpPr>
          <p:nvPr/>
        </p:nvSpPr>
        <p:spPr bwMode="auto">
          <a:xfrm>
            <a:off x="2662238" y="1168400"/>
            <a:ext cx="5032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>
                <a:latin typeface="Times New Roman" pitchFamily="18" charset="0"/>
                <a:cs typeface="Times New Roman" pitchFamily="18" charset="0"/>
              </a:rPr>
              <a:t>a)</a:t>
            </a:r>
          </a:p>
        </p:txBody>
      </p:sp>
      <p:sp>
        <p:nvSpPr>
          <p:cNvPr id="21515" name="Rectangle 43"/>
          <p:cNvSpPr>
            <a:spLocks noChangeArrowheads="1"/>
          </p:cNvSpPr>
          <p:nvPr/>
        </p:nvSpPr>
        <p:spPr bwMode="auto">
          <a:xfrm>
            <a:off x="5068888" y="1244600"/>
            <a:ext cx="5270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>
                <a:latin typeface="Times New Roman" pitchFamily="18" charset="0"/>
                <a:cs typeface="Times New Roman" pitchFamily="18" charset="0"/>
              </a:rPr>
              <a:t>b)</a:t>
            </a:r>
          </a:p>
        </p:txBody>
      </p:sp>
      <p:sp>
        <p:nvSpPr>
          <p:cNvPr id="21516" name="Rectangle 44"/>
          <p:cNvSpPr>
            <a:spLocks noChangeArrowheads="1"/>
          </p:cNvSpPr>
          <p:nvPr/>
        </p:nvSpPr>
        <p:spPr bwMode="auto">
          <a:xfrm>
            <a:off x="2590800" y="3073400"/>
            <a:ext cx="5032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>
                <a:latin typeface="Times New Roman" pitchFamily="18" charset="0"/>
                <a:cs typeface="Times New Roman" pitchFamily="18" charset="0"/>
              </a:rPr>
              <a:t>c)</a:t>
            </a:r>
          </a:p>
        </p:txBody>
      </p:sp>
      <p:sp>
        <p:nvSpPr>
          <p:cNvPr id="21517" name="Rectangle 45"/>
          <p:cNvSpPr>
            <a:spLocks noChangeArrowheads="1"/>
          </p:cNvSpPr>
          <p:nvPr/>
        </p:nvSpPr>
        <p:spPr bwMode="auto">
          <a:xfrm>
            <a:off x="5065713" y="3017838"/>
            <a:ext cx="5270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>
                <a:latin typeface="Times New Roman" pitchFamily="18" charset="0"/>
                <a:cs typeface="Times New Roman" pitchFamily="18" charset="0"/>
              </a:rPr>
              <a:t>d)</a:t>
            </a:r>
          </a:p>
        </p:txBody>
      </p:sp>
      <p:sp>
        <p:nvSpPr>
          <p:cNvPr id="21518" name="Rectangle 46"/>
          <p:cNvSpPr>
            <a:spLocks noChangeArrowheads="1"/>
          </p:cNvSpPr>
          <p:nvPr/>
        </p:nvSpPr>
        <p:spPr bwMode="auto">
          <a:xfrm>
            <a:off x="2667000" y="4800600"/>
            <a:ext cx="5032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>
                <a:latin typeface="Times New Roman" pitchFamily="18" charset="0"/>
                <a:cs typeface="Times New Roman" pitchFamily="18" charset="0"/>
              </a:rPr>
              <a:t>e)</a:t>
            </a:r>
          </a:p>
        </p:txBody>
      </p:sp>
      <p:sp>
        <p:nvSpPr>
          <p:cNvPr id="21519" name="Rectangle 47"/>
          <p:cNvSpPr>
            <a:spLocks noChangeArrowheads="1"/>
          </p:cNvSpPr>
          <p:nvPr/>
        </p:nvSpPr>
        <p:spPr bwMode="auto">
          <a:xfrm>
            <a:off x="5127625" y="4826000"/>
            <a:ext cx="45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>
                <a:latin typeface="Times New Roman" pitchFamily="18" charset="0"/>
                <a:cs typeface="Times New Roman" pitchFamily="18" charset="0"/>
              </a:rPr>
              <a:t>f)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6"/>
          <p:cNvSpPr>
            <a:spLocks noChangeArrowheads="1"/>
          </p:cNvSpPr>
          <p:nvPr/>
        </p:nvSpPr>
        <p:spPr bwMode="auto">
          <a:xfrm>
            <a:off x="228600" y="76200"/>
            <a:ext cx="9448800" cy="1262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>
                <a:latin typeface="Arial" charset="0"/>
                <a:cs typeface="Times New Roman" pitchFamily="18" charset="0"/>
              </a:rPr>
              <a:t>Using a FUNCTION is like using a blender.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>
              <a:latin typeface="Arial" charset="0"/>
              <a:cs typeface="Times New Roman" pitchFamily="18" charset="0"/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724150"/>
            <a:ext cx="1441450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50" y="2000250"/>
            <a:ext cx="28575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50" y="2743200"/>
            <a:ext cx="1619250" cy="152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Right Arrow 19"/>
          <p:cNvSpPr>
            <a:spLocks noChangeArrowheads="1"/>
          </p:cNvSpPr>
          <p:nvPr/>
        </p:nvSpPr>
        <p:spPr bwMode="auto">
          <a:xfrm>
            <a:off x="2871788" y="3057525"/>
            <a:ext cx="823912" cy="823913"/>
          </a:xfrm>
          <a:prstGeom prst="rightArrow">
            <a:avLst>
              <a:gd name="adj1" fmla="val 50000"/>
              <a:gd name="adj2" fmla="val 50000"/>
            </a:avLst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en-CA">
              <a:latin typeface="Arial" pitchFamily="34" charset="0"/>
            </a:endParaRPr>
          </a:p>
        </p:txBody>
      </p:sp>
      <p:sp>
        <p:nvSpPr>
          <p:cNvPr id="21" name="Right Arrow 20"/>
          <p:cNvSpPr>
            <a:spLocks noChangeArrowheads="1"/>
          </p:cNvSpPr>
          <p:nvPr/>
        </p:nvSpPr>
        <p:spPr bwMode="auto">
          <a:xfrm>
            <a:off x="5589588" y="3209925"/>
            <a:ext cx="822325" cy="823913"/>
          </a:xfrm>
          <a:prstGeom prst="rightArrow">
            <a:avLst>
              <a:gd name="adj1" fmla="val 50000"/>
              <a:gd name="adj2" fmla="val 50000"/>
            </a:avLst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en-CA">
              <a:latin typeface="Arial" pitchFamily="34" charset="0"/>
            </a:endParaRPr>
          </a:p>
        </p:txBody>
      </p:sp>
      <p:sp>
        <p:nvSpPr>
          <p:cNvPr id="19464" name="Rectangle 6"/>
          <p:cNvSpPr>
            <a:spLocks noChangeArrowheads="1"/>
          </p:cNvSpPr>
          <p:nvPr/>
        </p:nvSpPr>
        <p:spPr bwMode="auto">
          <a:xfrm>
            <a:off x="990600" y="1266825"/>
            <a:ext cx="94488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>
                <a:latin typeface="Arial" charset="0"/>
                <a:cs typeface="Times New Roman" pitchFamily="18" charset="0"/>
              </a:rPr>
              <a:t>Input                                                         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>
              <a:latin typeface="Arial" charset="0"/>
              <a:cs typeface="Times New Roman" pitchFamily="18" charset="0"/>
            </a:endParaRPr>
          </a:p>
        </p:txBody>
      </p:sp>
      <p:sp>
        <p:nvSpPr>
          <p:cNvPr id="23" name="Rectangle 6"/>
          <p:cNvSpPr>
            <a:spLocks noChangeArrowheads="1"/>
          </p:cNvSpPr>
          <p:nvPr/>
        </p:nvSpPr>
        <p:spPr bwMode="auto">
          <a:xfrm>
            <a:off x="990600" y="4924425"/>
            <a:ext cx="94488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>
                <a:latin typeface="Arial" charset="0"/>
                <a:cs typeface="Times New Roman" pitchFamily="18" charset="0"/>
              </a:rPr>
              <a:t>Orange           Blender           Orange Juice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>
              <a:latin typeface="Arial" charset="0"/>
              <a:cs typeface="Times New Roman" pitchFamily="18" charset="0"/>
            </a:endParaRPr>
          </a:p>
        </p:txBody>
      </p:sp>
      <p:sp>
        <p:nvSpPr>
          <p:cNvPr id="24" name="Rectangle 6"/>
          <p:cNvSpPr>
            <a:spLocks noChangeArrowheads="1"/>
          </p:cNvSpPr>
          <p:nvPr/>
        </p:nvSpPr>
        <p:spPr bwMode="auto">
          <a:xfrm>
            <a:off x="2057400" y="1295400"/>
            <a:ext cx="94488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>
                <a:latin typeface="Arial" charset="0"/>
                <a:cs typeface="Times New Roman" pitchFamily="18" charset="0"/>
              </a:rPr>
              <a:t>                                         Output                 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>
              <a:latin typeface="Arial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19464" grpId="0"/>
      <p:bldP spid="23" grpId="0"/>
      <p:bldP spid="2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60" name="Rectangle 3"/>
          <p:cNvSpPr>
            <a:spLocks noChangeArrowheads="1"/>
          </p:cNvSpPr>
          <p:nvPr/>
        </p:nvSpPr>
        <p:spPr bwMode="auto">
          <a:xfrm>
            <a:off x="457200" y="809625"/>
            <a:ext cx="2133600" cy="206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>
                <a:latin typeface="Times New Roman" pitchFamily="18" charset="0"/>
                <a:cs typeface="Times New Roman" pitchFamily="18" charset="0"/>
              </a:rPr>
              <a:t>Input - x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61" name="Rectangle 5"/>
          <p:cNvSpPr>
            <a:spLocks noChangeArrowheads="1"/>
          </p:cNvSpPr>
          <p:nvPr/>
        </p:nvSpPr>
        <p:spPr bwMode="auto">
          <a:xfrm>
            <a:off x="6324600" y="733425"/>
            <a:ext cx="2514600" cy="206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>
                <a:latin typeface="Times New Roman" pitchFamily="18" charset="0"/>
                <a:cs typeface="Times New Roman" pitchFamily="18" charset="0"/>
              </a:rPr>
              <a:t>Output – f(x)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6" name="Straight Connector 15"/>
          <p:cNvCxnSpPr>
            <a:cxnSpLocks noChangeShapeType="1"/>
          </p:cNvCxnSpPr>
          <p:nvPr/>
        </p:nvCxnSpPr>
        <p:spPr bwMode="auto">
          <a:xfrm>
            <a:off x="381000" y="1495425"/>
            <a:ext cx="8380413" cy="1588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aphicFrame>
        <p:nvGraphicFramePr>
          <p:cNvPr id="27650" name="Object 2"/>
          <p:cNvGraphicFramePr>
            <a:graphicFrameLocks noChangeAspect="1"/>
          </p:cNvGraphicFramePr>
          <p:nvPr/>
        </p:nvGraphicFramePr>
        <p:xfrm>
          <a:off x="990600" y="2057400"/>
          <a:ext cx="241300" cy="301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19" name="Equation" r:id="rId4" imgW="101600" imgH="127000" progId="Equation.3">
                  <p:embed/>
                </p:oleObj>
              </mc:Choice>
              <mc:Fallback>
                <p:oleObj name="Equation" r:id="rId4" imgW="101600" imgH="1270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057400"/>
                        <a:ext cx="241300" cy="301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2" name="Object 3"/>
          <p:cNvGraphicFramePr>
            <a:graphicFrameLocks noChangeAspect="1"/>
          </p:cNvGraphicFramePr>
          <p:nvPr/>
        </p:nvGraphicFramePr>
        <p:xfrm>
          <a:off x="7269163" y="2054225"/>
          <a:ext cx="241300" cy="301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20" name="Equation" r:id="rId6" imgW="101600" imgH="127000" progId="Equation.3">
                  <p:embed/>
                </p:oleObj>
              </mc:Choice>
              <mc:Fallback>
                <p:oleObj name="Equation" r:id="rId6" imgW="101600" imgH="1270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69163" y="2054225"/>
                        <a:ext cx="241300" cy="301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3" name="Object 4"/>
          <p:cNvGraphicFramePr>
            <a:graphicFrameLocks noChangeAspect="1"/>
          </p:cNvGraphicFramePr>
          <p:nvPr/>
        </p:nvGraphicFramePr>
        <p:xfrm>
          <a:off x="1008063" y="2819400"/>
          <a:ext cx="241300" cy="301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21" name="Equation" r:id="rId8" imgW="101600" imgH="127000" progId="Equation.3">
                  <p:embed/>
                </p:oleObj>
              </mc:Choice>
              <mc:Fallback>
                <p:oleObj name="Equation" r:id="rId8" imgW="101600" imgH="1270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8063" y="2819400"/>
                        <a:ext cx="241300" cy="301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5" name="Object 5"/>
          <p:cNvGraphicFramePr>
            <a:graphicFrameLocks noChangeAspect="1"/>
          </p:cNvGraphicFramePr>
          <p:nvPr/>
        </p:nvGraphicFramePr>
        <p:xfrm>
          <a:off x="7254875" y="2819400"/>
          <a:ext cx="271463" cy="301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22" name="Equation" r:id="rId10" imgW="114300" imgH="127000" progId="Equation.3">
                  <p:embed/>
                </p:oleObj>
              </mc:Choice>
              <mc:Fallback>
                <p:oleObj name="Equation" r:id="rId10" imgW="114300" imgH="1270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54875" y="2819400"/>
                        <a:ext cx="271463" cy="301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64" name="Object 6"/>
          <p:cNvGraphicFramePr>
            <a:graphicFrameLocks noChangeAspect="1"/>
          </p:cNvGraphicFramePr>
          <p:nvPr/>
        </p:nvGraphicFramePr>
        <p:xfrm>
          <a:off x="990600" y="3657600"/>
          <a:ext cx="241300" cy="301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23" name="Equation" r:id="rId12" imgW="101600" imgH="127000" progId="Equation.3">
                  <p:embed/>
                </p:oleObj>
              </mc:Choice>
              <mc:Fallback>
                <p:oleObj name="Equation" r:id="rId12" imgW="101600" imgH="1270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3657600"/>
                        <a:ext cx="241300" cy="301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66" name="Object 7"/>
          <p:cNvGraphicFramePr>
            <a:graphicFrameLocks noChangeAspect="1"/>
          </p:cNvGraphicFramePr>
          <p:nvPr/>
        </p:nvGraphicFramePr>
        <p:xfrm>
          <a:off x="7269163" y="3654425"/>
          <a:ext cx="180975" cy="301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24" name="Equation" r:id="rId14" imgW="76200" imgH="127000" progId="Equation.3">
                  <p:embed/>
                </p:oleObj>
              </mc:Choice>
              <mc:Fallback>
                <p:oleObj name="Equation" r:id="rId14" imgW="76200" imgH="1270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69163" y="3654425"/>
                        <a:ext cx="180975" cy="301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8"/>
          <p:cNvGraphicFramePr>
            <a:graphicFrameLocks noChangeAspect="1"/>
          </p:cNvGraphicFramePr>
          <p:nvPr/>
        </p:nvGraphicFramePr>
        <p:xfrm>
          <a:off x="2514600" y="714375"/>
          <a:ext cx="3048000" cy="65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25" name="Equation" r:id="rId16" imgW="825500" imgH="177800" progId="Equation.3">
                  <p:embed/>
                </p:oleObj>
              </mc:Choice>
              <mc:Fallback>
                <p:oleObj name="Equation" r:id="rId16" imgW="825500" imgH="1778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714375"/>
                        <a:ext cx="3048000" cy="657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9"/>
          <p:cNvGraphicFramePr>
            <a:graphicFrameLocks noChangeAspect="1"/>
          </p:cNvGraphicFramePr>
          <p:nvPr/>
        </p:nvGraphicFramePr>
        <p:xfrm>
          <a:off x="2901950" y="2058988"/>
          <a:ext cx="2141538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26" name="Equation" r:id="rId18" imgW="901700" imgH="177800" progId="Equation.3">
                  <p:embed/>
                </p:oleObj>
              </mc:Choice>
              <mc:Fallback>
                <p:oleObj name="Equation" r:id="rId18" imgW="901700" imgH="1778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01950" y="2058988"/>
                        <a:ext cx="2141538" cy="422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10"/>
          <p:cNvGraphicFramePr>
            <a:graphicFrameLocks noChangeAspect="1"/>
          </p:cNvGraphicFramePr>
          <p:nvPr/>
        </p:nvGraphicFramePr>
        <p:xfrm>
          <a:off x="2940050" y="2820988"/>
          <a:ext cx="2141538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27" name="Equation" r:id="rId20" imgW="901700" imgH="177800" progId="Equation.3">
                  <p:embed/>
                </p:oleObj>
              </mc:Choice>
              <mc:Fallback>
                <p:oleObj name="Equation" r:id="rId20" imgW="901700" imgH="1778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0050" y="2820988"/>
                        <a:ext cx="2141538" cy="422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11"/>
          <p:cNvGraphicFramePr>
            <a:graphicFrameLocks noChangeAspect="1"/>
          </p:cNvGraphicFramePr>
          <p:nvPr/>
        </p:nvGraphicFramePr>
        <p:xfrm>
          <a:off x="2986088" y="3608388"/>
          <a:ext cx="2141537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28" name="Equation" r:id="rId22" imgW="901700" imgH="177800" progId="Equation.3">
                  <p:embed/>
                </p:oleObj>
              </mc:Choice>
              <mc:Fallback>
                <p:oleObj name="Equation" r:id="rId22" imgW="901700" imgH="1778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6088" y="3608388"/>
                        <a:ext cx="2141537" cy="422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2819400" y="4495800"/>
            <a:ext cx="8966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latin typeface="Arial" charset="0"/>
              </a:rPr>
              <a:t>       Math Gods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2362200" y="5181600"/>
            <a:ext cx="4953000" cy="15700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latin typeface="Arial" charset="0"/>
              </a:rPr>
              <a:t>Pronounce f(x) as “f of x”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latin typeface="Arial" charset="0"/>
              </a:rPr>
              <a:t>The brackets DO NOT mean multiply.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60" grpId="0"/>
      <p:bldP spid="27661" grpId="0"/>
      <p:bldP spid="21" grpId="0"/>
      <p:bldP spid="22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229600" cy="1143000"/>
          </a:xfrm>
        </p:spPr>
        <p:txBody>
          <a:bodyPr/>
          <a:lstStyle/>
          <a:p>
            <a:pPr algn="l"/>
            <a:r>
              <a:rPr lang="en-US" altLang="en-US" sz="3200" smtClean="0">
                <a:latin typeface="Arial" charset="0"/>
                <a:ea typeface="ＭＳ Ｐゴシック" pitchFamily="34" charset="-128"/>
                <a:cs typeface="Times New Roman" pitchFamily="18" charset="0"/>
              </a:rPr>
              <a:t>Evaluate the following functions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152400" y="28956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514350" indent="-51435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>
              <a:solidFill>
                <a:schemeClr val="bg1"/>
              </a:solidFill>
              <a:latin typeface="Arial" charset="0"/>
              <a:cs typeface="Times New Roman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en-US">
              <a:solidFill>
                <a:schemeClr val="bg1"/>
              </a:solidFill>
              <a:latin typeface="Arial" charset="0"/>
              <a:cs typeface="Times New Roman" pitchFamily="18" charset="0"/>
            </a:endParaRPr>
          </a:p>
          <a:p>
            <a:pPr>
              <a:spcBef>
                <a:spcPct val="0"/>
              </a:spcBef>
              <a:buFontTx/>
              <a:buAutoNum type="alphaLcParenR"/>
            </a:pPr>
            <a:r>
              <a:rPr lang="en-US" altLang="en-US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g(x)=4x-9				find g(0)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>
              <a:latin typeface="Arial" charset="0"/>
              <a:cs typeface="Times New Roman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en-US">
              <a:latin typeface="Arial" charset="0"/>
              <a:cs typeface="Times New Roman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en-US">
              <a:latin typeface="Arial" charset="0"/>
              <a:cs typeface="Times New Roman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en-US">
              <a:latin typeface="Arial" charset="0"/>
              <a:cs typeface="Times New Roman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en-US">
              <a:latin typeface="Arial" charset="0"/>
              <a:cs typeface="Times New Roman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>
                <a:latin typeface="Arial" charset="0"/>
                <a:cs typeface="Times New Roman" pitchFamily="18" charset="0"/>
              </a:rPr>
              <a:t>c) r(x)=(x-2)(x-5)		find r(6)</a:t>
            </a:r>
          </a:p>
          <a:p>
            <a:pPr>
              <a:spcBef>
                <a:spcPct val="0"/>
              </a:spcBef>
              <a:buFontTx/>
              <a:buAutoNum type="alphaLcParenR"/>
            </a:pPr>
            <a:endParaRPr lang="en-US" altLang="en-US">
              <a:latin typeface="Arial" charset="0"/>
              <a:cs typeface="Times New Roman" pitchFamily="18" charset="0"/>
            </a:endParaRPr>
          </a:p>
          <a:p>
            <a:pPr>
              <a:spcBef>
                <a:spcPct val="0"/>
              </a:spcBef>
              <a:buFontTx/>
              <a:buAutoNum type="alphaLcParenR"/>
            </a:pPr>
            <a:endParaRPr lang="en-US" altLang="en-US">
              <a:latin typeface="Arial" charset="0"/>
              <a:cs typeface="Times New Roman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133350" y="19050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514350" indent="-51435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>
              <a:latin typeface="Arial" charset="0"/>
              <a:cs typeface="Times New Roman" pitchFamily="18" charset="0"/>
            </a:endParaRPr>
          </a:p>
          <a:p>
            <a:pPr>
              <a:spcBef>
                <a:spcPct val="0"/>
              </a:spcBef>
              <a:buFontTx/>
              <a:buAutoNum type="alphaLcParenR"/>
            </a:pPr>
            <a:r>
              <a:rPr lang="en-US" altLang="en-US">
                <a:latin typeface="Arial" charset="0"/>
                <a:cs typeface="Times New Roman" pitchFamily="18" charset="0"/>
              </a:rPr>
              <a:t>f(x)=3x+5				find f(3)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>
              <a:latin typeface="Arial" charset="0"/>
              <a:cs typeface="Times New Roman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en-US">
              <a:latin typeface="Arial" charset="0"/>
              <a:cs typeface="Times New Roman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en-US">
              <a:latin typeface="Arial" charset="0"/>
              <a:cs typeface="Times New Roman" pitchFamily="18" charset="0"/>
            </a:endParaRPr>
          </a:p>
          <a:p>
            <a:pPr>
              <a:spcBef>
                <a:spcPct val="0"/>
              </a:spcBef>
              <a:buFontTx/>
              <a:buAutoNum type="alphaLcParenR"/>
            </a:pPr>
            <a:r>
              <a:rPr lang="en-US" altLang="en-US">
                <a:latin typeface="Arial" charset="0"/>
                <a:cs typeface="Times New Roman" pitchFamily="18" charset="0"/>
              </a:rPr>
              <a:t>g(x)=x</a:t>
            </a:r>
            <a:r>
              <a:rPr lang="en-US" altLang="en-US" baseline="30000">
                <a:latin typeface="Arial" charset="0"/>
                <a:cs typeface="Times New Roman" pitchFamily="18" charset="0"/>
              </a:rPr>
              <a:t>2</a:t>
            </a:r>
            <a:r>
              <a:rPr lang="en-US" altLang="en-US">
                <a:latin typeface="Arial" charset="0"/>
                <a:cs typeface="Times New Roman" pitchFamily="18" charset="0"/>
              </a:rPr>
              <a:t>	 +1 			find g(6)</a:t>
            </a:r>
          </a:p>
          <a:p>
            <a:pPr>
              <a:spcBef>
                <a:spcPct val="0"/>
              </a:spcBef>
              <a:buFontTx/>
              <a:buAutoNum type="alphaLcParenR"/>
            </a:pPr>
            <a:endParaRPr lang="en-US" altLang="en-US">
              <a:latin typeface="Arial" charset="0"/>
              <a:cs typeface="Times New Roman" pitchFamily="18" charset="0"/>
            </a:endParaRPr>
          </a:p>
          <a:p>
            <a:pPr>
              <a:spcBef>
                <a:spcPct val="0"/>
              </a:spcBef>
              <a:buFontTx/>
              <a:buAutoNum type="alphaLcParenR"/>
            </a:pPr>
            <a:endParaRPr lang="en-US" altLang="en-US">
              <a:latin typeface="Arial" charset="0"/>
              <a:cs typeface="Times New Roman" pitchFamily="18" charset="0"/>
            </a:endParaRPr>
          </a:p>
        </p:txBody>
      </p:sp>
      <p:sp>
        <p:nvSpPr>
          <p:cNvPr id="7" name="Rectangle 16"/>
          <p:cNvSpPr>
            <a:spLocks noChangeArrowheads="1"/>
          </p:cNvSpPr>
          <p:nvPr/>
        </p:nvSpPr>
        <p:spPr bwMode="auto">
          <a:xfrm>
            <a:off x="611188" y="1676400"/>
            <a:ext cx="2741612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f(3)=3(3)</a:t>
            </a:r>
            <a:r>
              <a:rPr lang="en-US" altLang="en-US" baseline="30000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 </a:t>
            </a:r>
            <a:r>
              <a:rPr lang="en-US" altLang="en-US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+ 5         	 =14</a:t>
            </a:r>
          </a:p>
        </p:txBody>
      </p:sp>
      <p:sp>
        <p:nvSpPr>
          <p:cNvPr id="8" name="Rectangle 16"/>
          <p:cNvSpPr>
            <a:spLocks noChangeArrowheads="1"/>
          </p:cNvSpPr>
          <p:nvPr/>
        </p:nvSpPr>
        <p:spPr bwMode="auto">
          <a:xfrm>
            <a:off x="685800" y="3378200"/>
            <a:ext cx="2438400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g(6)=(6)</a:t>
            </a:r>
            <a:r>
              <a:rPr lang="en-US" altLang="en-US" baseline="30000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2 </a:t>
            </a:r>
            <a:r>
              <a:rPr lang="en-US" altLang="en-US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+1  	  = 37</a:t>
            </a:r>
          </a:p>
        </p:txBody>
      </p:sp>
      <p:sp>
        <p:nvSpPr>
          <p:cNvPr id="9" name="Rectangle 16"/>
          <p:cNvSpPr>
            <a:spLocks noChangeArrowheads="1"/>
          </p:cNvSpPr>
          <p:nvPr/>
        </p:nvSpPr>
        <p:spPr bwMode="auto">
          <a:xfrm>
            <a:off x="609600" y="5246688"/>
            <a:ext cx="2971800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r(6)=(6-2)(6-5)  	  = (4)(1)         	  = 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/>
      <p:bldP spid="4" grpId="0"/>
      <p:bldP spid="5" grpId="0"/>
      <p:bldP spid="7" grpId="0"/>
      <p:bldP spid="8" grpId="0"/>
      <p:bldP spid="9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741488" y="1354138"/>
            <a:ext cx="5802312" cy="1087437"/>
          </a:xfrm>
          <a:prstGeom prst="rect">
            <a:avLst/>
          </a:prstGeom>
          <a:solidFill>
            <a:srgbClr val="6E004B"/>
          </a:solidFill>
          <a:ln w="9525">
            <a:solidFill>
              <a:srgbClr val="C09F14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en-CA">
              <a:latin typeface="Arial" pitchFamily="34" charset="0"/>
            </a:endParaRPr>
          </a:p>
        </p:txBody>
      </p:sp>
      <p:sp>
        <p:nvSpPr>
          <p:cNvPr id="25603" name="Rectangle 6"/>
          <p:cNvSpPr>
            <a:spLocks noChangeArrowheads="1"/>
          </p:cNvSpPr>
          <p:nvPr/>
        </p:nvSpPr>
        <p:spPr bwMode="auto">
          <a:xfrm>
            <a:off x="3209925" y="1522413"/>
            <a:ext cx="263683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>
                <a:solidFill>
                  <a:srgbClr val="FFFFFF"/>
                </a:solidFill>
                <a:latin typeface="Arial" charset="0"/>
              </a:rPr>
              <a:t>Homework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2362200" y="2814638"/>
            <a:ext cx="58039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 dirty="0" smtClean="0">
                <a:latin typeface="Arial" charset="0"/>
              </a:rPr>
              <a:t>Workbook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 dirty="0">
                <a:latin typeface="Arial" charset="0"/>
              </a:rPr>
              <a:t>p</a:t>
            </a:r>
            <a:r>
              <a:rPr lang="en-US" altLang="en-US" sz="4000" dirty="0" smtClean="0">
                <a:latin typeface="Arial" charset="0"/>
              </a:rPr>
              <a:t>age 61 and 62</a:t>
            </a:r>
            <a:endParaRPr lang="en-US" altLang="en-US" sz="4000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>
                <a:solidFill>
                  <a:srgbClr val="FF0000"/>
                </a:solidFill>
              </a:rPr>
              <a:t>Ticket Out the Door</a:t>
            </a:r>
            <a:endParaRPr lang="en-CA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 smtClean="0"/>
              <a:t>1 – Draw a </a:t>
            </a:r>
            <a:r>
              <a:rPr lang="en-CA" dirty="0" err="1" smtClean="0"/>
              <a:t>cartesian</a:t>
            </a:r>
            <a:r>
              <a:rPr lang="en-CA" dirty="0" smtClean="0"/>
              <a:t> plane. </a:t>
            </a:r>
            <a:r>
              <a:rPr lang="en-CA" b="1" dirty="0" smtClean="0"/>
              <a:t>Label</a:t>
            </a:r>
            <a:r>
              <a:rPr lang="en-CA" dirty="0" smtClean="0"/>
              <a:t> and </a:t>
            </a:r>
            <a:r>
              <a:rPr lang="en-CA" b="1" dirty="0" smtClean="0"/>
              <a:t>number</a:t>
            </a:r>
            <a:r>
              <a:rPr lang="en-CA" dirty="0" smtClean="0"/>
              <a:t> the x and y axis, and </a:t>
            </a:r>
            <a:r>
              <a:rPr lang="en-CA" b="1" dirty="0" smtClean="0"/>
              <a:t>plot</a:t>
            </a:r>
            <a:r>
              <a:rPr lang="en-CA" dirty="0" smtClean="0"/>
              <a:t> the following points:</a:t>
            </a:r>
          </a:p>
          <a:p>
            <a:pPr marL="0" indent="0">
              <a:buNone/>
            </a:pPr>
            <a:r>
              <a:rPr lang="en-CA" dirty="0" smtClean="0"/>
              <a:t> A: (4, 3), B: (-2, 0), (-1, -3)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 smtClean="0"/>
              <a:t>2 – Evaluate the following:</a:t>
            </a:r>
          </a:p>
          <a:p>
            <a:pPr marL="0" indent="0">
              <a:buNone/>
            </a:pPr>
            <a:r>
              <a:rPr lang="en-CA" dirty="0" smtClean="0"/>
              <a:t>F(x) = 2x +1    find f(3) and f(-1)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 smtClean="0"/>
              <a:t>3 – Draw two examples of a function and relation using different representations.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30432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2"/>
          <p:cNvSpPr>
            <a:spLocks noChangeArrowheads="1"/>
          </p:cNvSpPr>
          <p:nvPr/>
        </p:nvSpPr>
        <p:spPr bwMode="auto">
          <a:xfrm>
            <a:off x="533400" y="393700"/>
            <a:ext cx="34686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>
                <a:latin typeface="Arial" charset="0"/>
                <a:cs typeface="Times New Roman" pitchFamily="18" charset="0"/>
              </a:rPr>
              <a:t>Meet Mr. Function</a:t>
            </a:r>
          </a:p>
        </p:txBody>
      </p:sp>
      <p:sp>
        <p:nvSpPr>
          <p:cNvPr id="18" name="Rectangle 12"/>
          <p:cNvSpPr>
            <a:spLocks noChangeArrowheads="1"/>
          </p:cNvSpPr>
          <p:nvPr/>
        </p:nvSpPr>
        <p:spPr bwMode="auto">
          <a:xfrm>
            <a:off x="4724400" y="381000"/>
            <a:ext cx="36290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>
                <a:latin typeface="Arial" charset="0"/>
                <a:cs typeface="Times New Roman" pitchFamily="18" charset="0"/>
              </a:rPr>
              <a:t>Meet Mrs. Relation</a:t>
            </a:r>
          </a:p>
        </p:txBody>
      </p:sp>
      <p:pic>
        <p:nvPicPr>
          <p:cNvPr id="33" name="Picture 3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9238" y="1752600"/>
            <a:ext cx="1681162" cy="314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1409700"/>
            <a:ext cx="1863725" cy="361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39"/>
          <p:cNvGrpSpPr>
            <a:grpSpLocks/>
          </p:cNvGrpSpPr>
          <p:nvPr/>
        </p:nvGrpSpPr>
        <p:grpSpPr bwMode="auto">
          <a:xfrm>
            <a:off x="4819650" y="5302250"/>
            <a:ext cx="3043238" cy="800100"/>
            <a:chOff x="4819650" y="5302250"/>
            <a:chExt cx="3042836" cy="800100"/>
          </a:xfrm>
        </p:grpSpPr>
        <p:pic>
          <p:nvPicPr>
            <p:cNvPr id="3083" name="Picture 34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9650" y="5302250"/>
              <a:ext cx="1485900" cy="800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084" name="Rectangle 12"/>
            <p:cNvSpPr>
              <a:spLocks noChangeArrowheads="1"/>
            </p:cNvSpPr>
            <p:nvPr/>
          </p:nvSpPr>
          <p:spPr bwMode="auto">
            <a:xfrm>
              <a:off x="6172200" y="5517574"/>
              <a:ext cx="1690286" cy="5847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>
                  <a:latin typeface="Arial" charset="0"/>
                  <a:cs typeface="Times New Roman" pitchFamily="18" charset="0"/>
                </a:rPr>
                <a:t>Relation</a:t>
              </a:r>
            </a:p>
          </p:txBody>
        </p:sp>
      </p:grpSp>
      <p:grpSp>
        <p:nvGrpSpPr>
          <p:cNvPr id="3" name="Group 38"/>
          <p:cNvGrpSpPr>
            <a:grpSpLocks/>
          </p:cNvGrpSpPr>
          <p:nvPr/>
        </p:nvGrpSpPr>
        <p:grpSpPr bwMode="auto">
          <a:xfrm>
            <a:off x="325438" y="5175250"/>
            <a:ext cx="2951162" cy="927100"/>
            <a:chOff x="324775" y="5175250"/>
            <a:chExt cx="2951825" cy="927100"/>
          </a:xfrm>
        </p:grpSpPr>
        <p:pic>
          <p:nvPicPr>
            <p:cNvPr id="3081" name="Picture 36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4775" y="5175250"/>
              <a:ext cx="1193800" cy="927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082" name="Rectangle 12"/>
            <p:cNvSpPr>
              <a:spLocks noChangeArrowheads="1"/>
            </p:cNvSpPr>
            <p:nvPr/>
          </p:nvSpPr>
          <p:spPr bwMode="auto">
            <a:xfrm>
              <a:off x="1517986" y="5486400"/>
              <a:ext cx="1758614" cy="5847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>
                  <a:latin typeface="Arial" charset="0"/>
                  <a:cs typeface="Times New Roman" pitchFamily="18" charset="0"/>
                </a:rPr>
                <a:t>Function</a:t>
              </a:r>
            </a:p>
          </p:txBody>
        </p:sp>
      </p:grpSp>
      <p:sp>
        <p:nvSpPr>
          <p:cNvPr id="12" name="Rectangle 11"/>
          <p:cNvSpPr/>
          <p:nvPr/>
        </p:nvSpPr>
        <p:spPr>
          <a:xfrm>
            <a:off x="1447800" y="1562100"/>
            <a:ext cx="311150" cy="8001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0528" y="-14131"/>
            <a:ext cx="9697916" cy="7009085"/>
          </a:xfrm>
        </p:spPr>
      </p:pic>
    </p:spTree>
    <p:extLst>
      <p:ext uri="{BB962C8B-B14F-4D97-AF65-F5344CB8AC3E}">
        <p14:creationId xmlns:p14="http://schemas.microsoft.com/office/powerpoint/2010/main" val="2157230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1" y="13501"/>
            <a:ext cx="9144000" cy="6895701"/>
          </a:xfrm>
        </p:spPr>
      </p:pic>
    </p:spTree>
    <p:extLst>
      <p:ext uri="{BB962C8B-B14F-4D97-AF65-F5344CB8AC3E}">
        <p14:creationId xmlns:p14="http://schemas.microsoft.com/office/powerpoint/2010/main" val="3323167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2"/>
          <p:cNvSpPr>
            <a:spLocks noChangeArrowheads="1"/>
          </p:cNvSpPr>
          <p:nvPr/>
        </p:nvSpPr>
        <p:spPr bwMode="auto">
          <a:xfrm>
            <a:off x="252413" y="101600"/>
            <a:ext cx="55133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>
                <a:latin typeface="Arial" charset="0"/>
                <a:cs typeface="Times New Roman" pitchFamily="18" charset="0"/>
              </a:rPr>
              <a:t>(1) Graph  - Vertical Line Test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471613"/>
            <a:ext cx="3340100" cy="3532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43137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422400"/>
            <a:ext cx="3340100" cy="3532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43137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1371600" y="838200"/>
            <a:ext cx="27876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>
                <a:latin typeface="Arial" charset="0"/>
                <a:cs typeface="Times New Roman" pitchFamily="18" charset="0"/>
              </a:rPr>
              <a:t>Function ____</a:t>
            </a: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5029200" y="838200"/>
            <a:ext cx="31337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>
                <a:latin typeface="Arial" charset="0"/>
                <a:cs typeface="Times New Roman" pitchFamily="18" charset="0"/>
              </a:rPr>
              <a:t> Function _____</a:t>
            </a:r>
          </a:p>
        </p:txBody>
      </p:sp>
      <p:cxnSp>
        <p:nvCxnSpPr>
          <p:cNvPr id="19" name="Straight Connector 18"/>
          <p:cNvCxnSpPr>
            <a:cxnSpLocks noChangeShapeType="1"/>
          </p:cNvCxnSpPr>
          <p:nvPr/>
        </p:nvCxnSpPr>
        <p:spPr bwMode="auto">
          <a:xfrm rot="5400000">
            <a:off x="-1109662" y="3160713"/>
            <a:ext cx="3589337" cy="1587"/>
          </a:xfrm>
          <a:prstGeom prst="line">
            <a:avLst/>
          </a:prstGeom>
          <a:noFill/>
          <a:ln w="50800">
            <a:solidFill>
              <a:srgbClr val="6E004B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" name="Straight Connector 22"/>
          <p:cNvCxnSpPr>
            <a:cxnSpLocks noChangeShapeType="1"/>
          </p:cNvCxnSpPr>
          <p:nvPr/>
        </p:nvCxnSpPr>
        <p:spPr bwMode="auto">
          <a:xfrm rot="5400000">
            <a:off x="2855119" y="3159919"/>
            <a:ext cx="3587750" cy="1588"/>
          </a:xfrm>
          <a:prstGeom prst="line">
            <a:avLst/>
          </a:prstGeom>
          <a:noFill/>
          <a:ln w="50800">
            <a:solidFill>
              <a:srgbClr val="FFB15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5" name="Freeform 24"/>
          <p:cNvSpPr>
            <a:spLocks noChangeArrowheads="1"/>
          </p:cNvSpPr>
          <p:nvPr/>
        </p:nvSpPr>
        <p:spPr bwMode="auto">
          <a:xfrm>
            <a:off x="914400" y="1743075"/>
            <a:ext cx="3263900" cy="2327275"/>
          </a:xfrm>
          <a:custGeom>
            <a:avLst/>
            <a:gdLst>
              <a:gd name="T0" fmla="*/ 0 w 3369269"/>
              <a:gd name="T1" fmla="*/ 1472358 h 2328113"/>
              <a:gd name="T2" fmla="*/ 602566 w 3369269"/>
              <a:gd name="T3" fmla="*/ 656300 h 2328113"/>
              <a:gd name="T4" fmla="*/ 1192579 w 3369269"/>
              <a:gd name="T5" fmla="*/ 1485311 h 2328113"/>
              <a:gd name="T6" fmla="*/ 1757485 w 3369269"/>
              <a:gd name="T7" fmla="*/ 2120023 h 2328113"/>
              <a:gd name="T8" fmla="*/ 2711548 w 3369269"/>
              <a:gd name="T9" fmla="*/ 241795 h 2328113"/>
              <a:gd name="T10" fmla="*/ 3263900 w 3369269"/>
              <a:gd name="T11" fmla="*/ 669253 h 232811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3369269"/>
              <a:gd name="T19" fmla="*/ 0 h 2328113"/>
              <a:gd name="T20" fmla="*/ 3369269 w 3369269"/>
              <a:gd name="T21" fmla="*/ 2328113 h 2328113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3369269" h="2328113">
                <a:moveTo>
                  <a:pt x="0" y="1472888"/>
                </a:moveTo>
                <a:cubicBezTo>
                  <a:pt x="208419" y="1063632"/>
                  <a:pt x="416839" y="654376"/>
                  <a:pt x="622019" y="656536"/>
                </a:cubicBezTo>
                <a:cubicBezTo>
                  <a:pt x="827199" y="658696"/>
                  <a:pt x="1032379" y="1241804"/>
                  <a:pt x="1231079" y="1485846"/>
                </a:cubicBezTo>
                <a:cubicBezTo>
                  <a:pt x="1429779" y="1729888"/>
                  <a:pt x="1552888" y="2328113"/>
                  <a:pt x="1814222" y="2120786"/>
                </a:cubicBezTo>
                <a:cubicBezTo>
                  <a:pt x="2075556" y="1913459"/>
                  <a:pt x="2539911" y="483764"/>
                  <a:pt x="2799085" y="241882"/>
                </a:cubicBezTo>
                <a:cubicBezTo>
                  <a:pt x="3058259" y="0"/>
                  <a:pt x="3369269" y="669494"/>
                  <a:pt x="3369269" y="669494"/>
                </a:cubicBez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31" name="Oval 30"/>
          <p:cNvSpPr>
            <a:spLocks noChangeArrowheads="1"/>
          </p:cNvSpPr>
          <p:nvPr/>
        </p:nvSpPr>
        <p:spPr bwMode="auto">
          <a:xfrm>
            <a:off x="5638800" y="2497138"/>
            <a:ext cx="1338263" cy="1439862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defRPr/>
            </a:pPr>
            <a:endParaRPr lang="en-CA">
              <a:latin typeface="Arial" pitchFamily="34" charset="0"/>
            </a:endParaRPr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228600" y="5473700"/>
            <a:ext cx="42672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>
                <a:latin typeface="Arial" charset="0"/>
                <a:cs typeface="Times New Roman" pitchFamily="18" charset="0"/>
              </a:rPr>
              <a:t>A vertical line touches the curve at </a:t>
            </a:r>
            <a:r>
              <a:rPr lang="en-US" altLang="en-US" sz="2800">
                <a:solidFill>
                  <a:srgbClr val="6E004B"/>
                </a:solidFill>
                <a:latin typeface="Arial" charset="0"/>
                <a:cs typeface="Times New Roman" pitchFamily="18" charset="0"/>
              </a:rPr>
              <a:t>ONLY 1 </a:t>
            </a:r>
            <a:r>
              <a:rPr lang="en-US" altLang="en-US" sz="2800">
                <a:latin typeface="Arial" charset="0"/>
                <a:cs typeface="Times New Roman" pitchFamily="18" charset="0"/>
              </a:rPr>
              <a:t>spot at a time</a:t>
            </a:r>
            <a:endParaRPr lang="en-US" altLang="en-US" sz="2800">
              <a:solidFill>
                <a:srgbClr val="FFB151"/>
              </a:solidFill>
              <a:latin typeface="Arial" charset="0"/>
              <a:cs typeface="Times New Roman" pitchFamily="18" charset="0"/>
            </a:endParaRPr>
          </a:p>
        </p:txBody>
      </p: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3228975" y="847725"/>
            <a:ext cx="9032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>
                <a:solidFill>
                  <a:srgbClr val="DA33BE"/>
                </a:solidFill>
                <a:latin typeface="Arial" charset="0"/>
                <a:cs typeface="Times New Roman" pitchFamily="18" charset="0"/>
              </a:rPr>
              <a:t>YES</a:t>
            </a:r>
          </a:p>
        </p:txBody>
      </p:sp>
      <p:sp>
        <p:nvSpPr>
          <p:cNvPr id="28" name="Rectangle 27"/>
          <p:cNvSpPr>
            <a:spLocks noChangeArrowheads="1"/>
          </p:cNvSpPr>
          <p:nvPr/>
        </p:nvSpPr>
        <p:spPr bwMode="auto">
          <a:xfrm>
            <a:off x="7048500" y="838200"/>
            <a:ext cx="7239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>
                <a:solidFill>
                  <a:srgbClr val="FFB151"/>
                </a:solidFill>
                <a:latin typeface="Arial" charset="0"/>
                <a:cs typeface="Times New Roman" pitchFamily="18" charset="0"/>
              </a:rPr>
              <a:t>NO</a:t>
            </a: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4953000" y="5397500"/>
            <a:ext cx="407035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>
                <a:latin typeface="Arial" charset="0"/>
                <a:cs typeface="Times New Roman" pitchFamily="18" charset="0"/>
              </a:rPr>
              <a:t>A vertical line touches </a:t>
            </a:r>
            <a:r>
              <a:rPr lang="en-US" altLang="en-US" sz="2800">
                <a:solidFill>
                  <a:srgbClr val="FFB151"/>
                </a:solidFill>
                <a:latin typeface="Arial" charset="0"/>
                <a:cs typeface="Times New Roman" pitchFamily="18" charset="0"/>
              </a:rPr>
              <a:t>MORE THAN 1 </a:t>
            </a:r>
            <a:r>
              <a:rPr lang="en-US" altLang="en-US" sz="2800">
                <a:latin typeface="Arial" charset="0"/>
                <a:cs typeface="Times New Roman" pitchFamily="18" charset="0"/>
              </a:rPr>
              <a:t>spot at a time.</a:t>
            </a:r>
            <a:endParaRPr lang="en-US" altLang="en-US" sz="2800">
              <a:solidFill>
                <a:srgbClr val="FFB151"/>
              </a:solidFill>
              <a:latin typeface="Arial" charset="0"/>
              <a:cs typeface="Times New Roman" pitchFamily="18" charset="0"/>
            </a:endParaRPr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 rot="-2106510">
            <a:off x="1293813" y="3781425"/>
            <a:ext cx="2951162" cy="927100"/>
            <a:chOff x="324775" y="5175250"/>
            <a:chExt cx="2951825" cy="927100"/>
          </a:xfrm>
        </p:grpSpPr>
        <p:pic>
          <p:nvPicPr>
            <p:cNvPr id="4115" name="Picture 28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4775" y="5175250"/>
              <a:ext cx="1193800" cy="927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116" name="Rectangle 12"/>
            <p:cNvSpPr>
              <a:spLocks noChangeArrowheads="1"/>
            </p:cNvSpPr>
            <p:nvPr/>
          </p:nvSpPr>
          <p:spPr bwMode="auto">
            <a:xfrm>
              <a:off x="1517986" y="5486400"/>
              <a:ext cx="1758614" cy="5847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>
                  <a:latin typeface="Arial" charset="0"/>
                  <a:cs typeface="Times New Roman" pitchFamily="18" charset="0"/>
                </a:rPr>
                <a:t>Function</a:t>
              </a:r>
            </a:p>
          </p:txBody>
        </p:sp>
      </p:grpSp>
      <p:grpSp>
        <p:nvGrpSpPr>
          <p:cNvPr id="3" name="Group 31"/>
          <p:cNvGrpSpPr>
            <a:grpSpLocks/>
          </p:cNvGrpSpPr>
          <p:nvPr/>
        </p:nvGrpSpPr>
        <p:grpSpPr bwMode="auto">
          <a:xfrm rot="-1818025">
            <a:off x="5527675" y="3883025"/>
            <a:ext cx="3041650" cy="800100"/>
            <a:chOff x="4819650" y="5302250"/>
            <a:chExt cx="3042836" cy="800100"/>
          </a:xfrm>
        </p:grpSpPr>
        <p:pic>
          <p:nvPicPr>
            <p:cNvPr id="4113" name="Picture 32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9650" y="5302250"/>
              <a:ext cx="1485900" cy="800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114" name="Rectangle 12"/>
            <p:cNvSpPr>
              <a:spLocks noChangeArrowheads="1"/>
            </p:cNvSpPr>
            <p:nvPr/>
          </p:nvSpPr>
          <p:spPr bwMode="auto">
            <a:xfrm>
              <a:off x="6172200" y="5517574"/>
              <a:ext cx="1690286" cy="5847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>
                  <a:latin typeface="Arial" charset="0"/>
                  <a:cs typeface="Times New Roman" pitchFamily="18" charset="0"/>
                </a:rPr>
                <a:t>Relation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7 0.00579 L 0.3835 0.00579 " pathEditMode="relative" ptsTypes="AA">
                                      <p:cBhvr>
                                        <p:cTn id="26" dur="5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8348 0.00579 L 0.3165 0.00579 " pathEditMode="relative" ptsTypes="AA">
                                      <p:cBhvr>
                                        <p:cTn id="3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.00579 L 0.36667 0.00579 " pathEditMode="relative" ptsTypes="AA">
                                      <p:cBhvr>
                                        <p:cTn id="62" dur="5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6665 0.00579 L 0.20805 0.00579 " pathEditMode="relative" ptsTypes="AA">
                                      <p:cBhvr>
                                        <p:cTn id="6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tapler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  <p:bldP spid="16" grpId="0"/>
      <p:bldP spid="17" grpId="0"/>
      <p:bldP spid="31" grpId="0" animBg="1"/>
      <p:bldP spid="26" grpId="0"/>
      <p:bldP spid="26" grpId="1"/>
      <p:bldP spid="27" grpId="0"/>
      <p:bldP spid="28" grpId="0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2"/>
          <p:cNvSpPr>
            <a:spLocks noChangeArrowheads="1"/>
          </p:cNvSpPr>
          <p:nvPr/>
        </p:nvSpPr>
        <p:spPr bwMode="auto">
          <a:xfrm>
            <a:off x="252413" y="101600"/>
            <a:ext cx="35671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>
                <a:latin typeface="Arial" charset="0"/>
                <a:cs typeface="Times New Roman" pitchFamily="18" charset="0"/>
              </a:rPr>
              <a:t>(2) Table of Values</a:t>
            </a:r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76200" y="5257800"/>
            <a:ext cx="42672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>
                <a:latin typeface="Arial" charset="0"/>
                <a:cs typeface="Times New Roman" pitchFamily="18" charset="0"/>
              </a:rPr>
              <a:t>Each x value has only </a:t>
            </a:r>
            <a:r>
              <a:rPr lang="en-US" altLang="en-US" sz="2800">
                <a:solidFill>
                  <a:srgbClr val="6E004B"/>
                </a:solidFill>
                <a:latin typeface="Arial" charset="0"/>
                <a:cs typeface="Times New Roman" pitchFamily="18" charset="0"/>
              </a:rPr>
              <a:t>ONE </a:t>
            </a:r>
            <a:r>
              <a:rPr lang="en-US" altLang="en-US" sz="2800">
                <a:latin typeface="Arial" charset="0"/>
                <a:cs typeface="Times New Roman" pitchFamily="18" charset="0"/>
              </a:rPr>
              <a:t>y value.</a:t>
            </a:r>
            <a:endParaRPr lang="en-US" altLang="en-US" sz="2800">
              <a:solidFill>
                <a:srgbClr val="FFB151"/>
              </a:solidFill>
              <a:latin typeface="Arial" charset="0"/>
              <a:cs typeface="Times New Roman" pitchFamily="18" charset="0"/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4648200" y="5294313"/>
            <a:ext cx="407035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>
                <a:latin typeface="Arial" charset="0"/>
                <a:cs typeface="Times New Roman" pitchFamily="18" charset="0"/>
              </a:rPr>
              <a:t>An x value has </a:t>
            </a:r>
            <a:r>
              <a:rPr lang="en-US" altLang="en-US" sz="2800">
                <a:solidFill>
                  <a:srgbClr val="FFB151"/>
                </a:solidFill>
                <a:latin typeface="Arial" charset="0"/>
                <a:cs typeface="Times New Roman" pitchFamily="18" charset="0"/>
              </a:rPr>
              <a:t>MORE THAN ONE</a:t>
            </a:r>
            <a:r>
              <a:rPr lang="en-US" altLang="en-US" sz="2800">
                <a:latin typeface="Arial" charset="0"/>
                <a:cs typeface="Times New Roman" pitchFamily="18" charset="0"/>
              </a:rPr>
              <a:t> y value</a:t>
            </a:r>
            <a:endParaRPr lang="en-US" altLang="en-US" sz="2800">
              <a:solidFill>
                <a:srgbClr val="FFB151"/>
              </a:solidFill>
              <a:latin typeface="Arial" charset="0"/>
              <a:cs typeface="Times New Roman" pitchFamily="18" charset="0"/>
            </a:endParaRPr>
          </a:p>
        </p:txBody>
      </p:sp>
      <p:graphicFrame>
        <p:nvGraphicFramePr>
          <p:cNvPr id="21" name="Table 20"/>
          <p:cNvGraphicFramePr>
            <a:graphicFrameLocks noGrp="1"/>
          </p:cNvGraphicFramePr>
          <p:nvPr/>
        </p:nvGraphicFramePr>
        <p:xfrm>
          <a:off x="304800" y="1676400"/>
          <a:ext cx="1828800" cy="2590800"/>
        </p:xfrm>
        <a:graphic>
          <a:graphicData uri="http://schemas.openxmlformats.org/drawingml/2006/table">
            <a:tbl>
              <a:tblPr/>
              <a:tblGrid>
                <a:gridCol w="914400"/>
                <a:gridCol w="914400"/>
              </a:tblGrid>
              <a:tr h="3317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 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317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317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317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317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4" name="Table 23"/>
          <p:cNvGraphicFramePr>
            <a:graphicFrameLocks noGrp="1"/>
          </p:cNvGraphicFramePr>
          <p:nvPr/>
        </p:nvGraphicFramePr>
        <p:xfrm>
          <a:off x="4724400" y="1676400"/>
          <a:ext cx="1828800" cy="2590800"/>
        </p:xfrm>
        <a:graphic>
          <a:graphicData uri="http://schemas.openxmlformats.org/drawingml/2006/table">
            <a:tbl>
              <a:tblPr/>
              <a:tblGrid>
                <a:gridCol w="914400"/>
                <a:gridCol w="914400"/>
              </a:tblGrid>
              <a:tr h="3317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 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317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317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317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317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sp>
        <p:nvSpPr>
          <p:cNvPr id="32" name="Rectangle 31"/>
          <p:cNvSpPr>
            <a:spLocks noChangeArrowheads="1"/>
          </p:cNvSpPr>
          <p:nvPr/>
        </p:nvSpPr>
        <p:spPr bwMode="auto">
          <a:xfrm>
            <a:off x="304800" y="990600"/>
            <a:ext cx="27876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>
                <a:latin typeface="Arial" charset="0"/>
                <a:cs typeface="Times New Roman" pitchFamily="18" charset="0"/>
              </a:rPr>
              <a:t>Function ____</a:t>
            </a:r>
          </a:p>
        </p:txBody>
      </p:sp>
      <p:sp>
        <p:nvSpPr>
          <p:cNvPr id="35" name="Rectangle 34"/>
          <p:cNvSpPr>
            <a:spLocks noChangeArrowheads="1"/>
          </p:cNvSpPr>
          <p:nvPr/>
        </p:nvSpPr>
        <p:spPr bwMode="auto">
          <a:xfrm>
            <a:off x="2162175" y="1000125"/>
            <a:ext cx="9032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>
                <a:solidFill>
                  <a:srgbClr val="DA33BE"/>
                </a:solidFill>
                <a:latin typeface="Arial" charset="0"/>
                <a:cs typeface="Times New Roman" pitchFamily="18" charset="0"/>
              </a:rPr>
              <a:t>YES</a:t>
            </a:r>
          </a:p>
        </p:txBody>
      </p:sp>
      <p:sp>
        <p:nvSpPr>
          <p:cNvPr id="36" name="Rectangle 35"/>
          <p:cNvSpPr>
            <a:spLocks noChangeArrowheads="1"/>
          </p:cNvSpPr>
          <p:nvPr/>
        </p:nvSpPr>
        <p:spPr bwMode="auto">
          <a:xfrm>
            <a:off x="4832350" y="1016000"/>
            <a:ext cx="27876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>
                <a:latin typeface="Arial" charset="0"/>
                <a:cs typeface="Times New Roman" pitchFamily="18" charset="0"/>
              </a:rPr>
              <a:t>Function ____</a:t>
            </a:r>
          </a:p>
        </p:txBody>
      </p:sp>
      <p:sp>
        <p:nvSpPr>
          <p:cNvPr id="37" name="Rectangle 36"/>
          <p:cNvSpPr>
            <a:spLocks noChangeArrowheads="1"/>
          </p:cNvSpPr>
          <p:nvPr/>
        </p:nvSpPr>
        <p:spPr bwMode="auto">
          <a:xfrm>
            <a:off x="6689725" y="1025525"/>
            <a:ext cx="7239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>
                <a:solidFill>
                  <a:srgbClr val="FFB151"/>
                </a:solidFill>
                <a:latin typeface="Arial" charset="0"/>
                <a:cs typeface="Times New Roman" pitchFamily="18" charset="0"/>
              </a:rPr>
              <a:t>NO</a:t>
            </a:r>
          </a:p>
        </p:txBody>
      </p:sp>
      <p:sp>
        <p:nvSpPr>
          <p:cNvPr id="38" name="Oval 37"/>
          <p:cNvSpPr/>
          <p:nvPr/>
        </p:nvSpPr>
        <p:spPr>
          <a:xfrm>
            <a:off x="4814888" y="3124200"/>
            <a:ext cx="1738312" cy="129540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2" name="Group 38"/>
          <p:cNvGrpSpPr>
            <a:grpSpLocks/>
          </p:cNvGrpSpPr>
          <p:nvPr/>
        </p:nvGrpSpPr>
        <p:grpSpPr bwMode="auto">
          <a:xfrm rot="-2106510">
            <a:off x="1293813" y="3781425"/>
            <a:ext cx="2951162" cy="927100"/>
            <a:chOff x="324775" y="5175250"/>
            <a:chExt cx="2951825" cy="927100"/>
          </a:xfrm>
        </p:grpSpPr>
        <p:pic>
          <p:nvPicPr>
            <p:cNvPr id="5174" name="Picture 39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4775" y="5175250"/>
              <a:ext cx="1193800" cy="927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175" name="Rectangle 12"/>
            <p:cNvSpPr>
              <a:spLocks noChangeArrowheads="1"/>
            </p:cNvSpPr>
            <p:nvPr/>
          </p:nvSpPr>
          <p:spPr bwMode="auto">
            <a:xfrm>
              <a:off x="1517986" y="5486400"/>
              <a:ext cx="1758614" cy="5847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>
                  <a:latin typeface="Arial" charset="0"/>
                  <a:cs typeface="Times New Roman" pitchFamily="18" charset="0"/>
                </a:rPr>
                <a:t>Function</a:t>
              </a:r>
            </a:p>
          </p:txBody>
        </p:sp>
      </p:grpSp>
      <p:grpSp>
        <p:nvGrpSpPr>
          <p:cNvPr id="3" name="Group 41"/>
          <p:cNvGrpSpPr>
            <a:grpSpLocks/>
          </p:cNvGrpSpPr>
          <p:nvPr/>
        </p:nvGrpSpPr>
        <p:grpSpPr bwMode="auto">
          <a:xfrm rot="-1818025">
            <a:off x="5527675" y="3883025"/>
            <a:ext cx="3041650" cy="800100"/>
            <a:chOff x="4819650" y="5302250"/>
            <a:chExt cx="3042836" cy="800100"/>
          </a:xfrm>
        </p:grpSpPr>
        <p:pic>
          <p:nvPicPr>
            <p:cNvPr id="5172" name="Picture 42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9650" y="5302250"/>
              <a:ext cx="1485900" cy="800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173" name="Rectangle 12"/>
            <p:cNvSpPr>
              <a:spLocks noChangeArrowheads="1"/>
            </p:cNvSpPr>
            <p:nvPr/>
          </p:nvSpPr>
          <p:spPr bwMode="auto">
            <a:xfrm>
              <a:off x="6172200" y="5517574"/>
              <a:ext cx="1690286" cy="5847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>
                  <a:latin typeface="Arial" charset="0"/>
                  <a:cs typeface="Times New Roman" pitchFamily="18" charset="0"/>
                </a:rPr>
                <a:t>Relation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tapler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  <p:bldP spid="26" grpId="0"/>
      <p:bldP spid="18" grpId="0"/>
      <p:bldP spid="32" grpId="0"/>
      <p:bldP spid="35" grpId="0"/>
      <p:bldP spid="36" grpId="0"/>
      <p:bldP spid="37" grpId="0"/>
      <p:bldP spid="3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2"/>
          <p:cNvSpPr>
            <a:spLocks noChangeArrowheads="1"/>
          </p:cNvSpPr>
          <p:nvPr/>
        </p:nvSpPr>
        <p:spPr bwMode="auto">
          <a:xfrm>
            <a:off x="252413" y="101600"/>
            <a:ext cx="4038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>
                <a:latin typeface="Arial" charset="0"/>
                <a:cs typeface="Times New Roman" pitchFamily="18" charset="0"/>
              </a:rPr>
              <a:t>(3) Mapping Diagram</a:t>
            </a:r>
          </a:p>
        </p:txBody>
      </p:sp>
      <p:sp>
        <p:nvSpPr>
          <p:cNvPr id="79" name="Rectangle 78"/>
          <p:cNvSpPr>
            <a:spLocks noChangeArrowheads="1"/>
          </p:cNvSpPr>
          <p:nvPr/>
        </p:nvSpPr>
        <p:spPr bwMode="auto">
          <a:xfrm>
            <a:off x="2162175" y="1000125"/>
            <a:ext cx="9032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>
                <a:solidFill>
                  <a:srgbClr val="DA33BE"/>
                </a:solidFill>
                <a:latin typeface="Arial" charset="0"/>
                <a:cs typeface="Times New Roman" pitchFamily="18" charset="0"/>
              </a:rPr>
              <a:t>YES</a:t>
            </a:r>
          </a:p>
        </p:txBody>
      </p:sp>
      <p:sp>
        <p:nvSpPr>
          <p:cNvPr id="81" name="Rectangle 80"/>
          <p:cNvSpPr>
            <a:spLocks noChangeArrowheads="1"/>
          </p:cNvSpPr>
          <p:nvPr/>
        </p:nvSpPr>
        <p:spPr bwMode="auto">
          <a:xfrm>
            <a:off x="6689725" y="1025525"/>
            <a:ext cx="7239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>
                <a:solidFill>
                  <a:srgbClr val="FFB151"/>
                </a:solidFill>
                <a:latin typeface="Arial" charset="0"/>
                <a:cs typeface="Times New Roman" pitchFamily="18" charset="0"/>
              </a:rPr>
              <a:t>NO</a:t>
            </a:r>
          </a:p>
        </p:txBody>
      </p:sp>
      <p:sp>
        <p:nvSpPr>
          <p:cNvPr id="140" name="Rectangle 139"/>
          <p:cNvSpPr>
            <a:spLocks noChangeArrowheads="1"/>
          </p:cNvSpPr>
          <p:nvPr/>
        </p:nvSpPr>
        <p:spPr bwMode="auto">
          <a:xfrm>
            <a:off x="488950" y="939800"/>
            <a:ext cx="27876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>
                <a:latin typeface="Arial" charset="0"/>
                <a:cs typeface="Times New Roman" pitchFamily="18" charset="0"/>
              </a:rPr>
              <a:t>Function ____</a:t>
            </a:r>
          </a:p>
        </p:txBody>
      </p:sp>
      <p:sp>
        <p:nvSpPr>
          <p:cNvPr id="141" name="Oval 140"/>
          <p:cNvSpPr/>
          <p:nvPr/>
        </p:nvSpPr>
        <p:spPr>
          <a:xfrm>
            <a:off x="381000" y="2252663"/>
            <a:ext cx="1243013" cy="1871662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42" name="Oval 141"/>
          <p:cNvSpPr/>
          <p:nvPr/>
        </p:nvSpPr>
        <p:spPr>
          <a:xfrm>
            <a:off x="2487613" y="2181225"/>
            <a:ext cx="1368425" cy="2016125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43" name="TextBox 142"/>
          <p:cNvSpPr txBox="1">
            <a:spLocks noChangeArrowheads="1"/>
          </p:cNvSpPr>
          <p:nvPr/>
        </p:nvSpPr>
        <p:spPr bwMode="auto">
          <a:xfrm>
            <a:off x="903288" y="1739900"/>
            <a:ext cx="4318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1800">
                <a:latin typeface="Arial" charset="0"/>
              </a:rPr>
              <a:t>A</a:t>
            </a:r>
          </a:p>
        </p:txBody>
      </p:sp>
      <p:sp>
        <p:nvSpPr>
          <p:cNvPr id="144" name="TextBox 143"/>
          <p:cNvSpPr txBox="1">
            <a:spLocks noChangeArrowheads="1"/>
          </p:cNvSpPr>
          <p:nvPr/>
        </p:nvSpPr>
        <p:spPr bwMode="auto">
          <a:xfrm>
            <a:off x="2955925" y="1739900"/>
            <a:ext cx="4318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1800">
                <a:latin typeface="Arial" charset="0"/>
              </a:rPr>
              <a:t>B</a:t>
            </a:r>
          </a:p>
        </p:txBody>
      </p:sp>
      <p:cxnSp>
        <p:nvCxnSpPr>
          <p:cNvPr id="145" name="Straight Arrow Connector 144"/>
          <p:cNvCxnSpPr/>
          <p:nvPr/>
        </p:nvCxnSpPr>
        <p:spPr>
          <a:xfrm>
            <a:off x="1749425" y="2149475"/>
            <a:ext cx="593725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6" name="TextBox 145"/>
          <p:cNvSpPr txBox="1">
            <a:spLocks noChangeArrowheads="1"/>
          </p:cNvSpPr>
          <p:nvPr/>
        </p:nvSpPr>
        <p:spPr bwMode="auto">
          <a:xfrm>
            <a:off x="1911350" y="1676400"/>
            <a:ext cx="431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1800">
                <a:latin typeface="Arial" charset="0"/>
              </a:rPr>
              <a:t>f</a:t>
            </a:r>
          </a:p>
        </p:txBody>
      </p:sp>
      <p:sp>
        <p:nvSpPr>
          <p:cNvPr id="147" name="TextBox 146"/>
          <p:cNvSpPr txBox="1">
            <a:spLocks noChangeArrowheads="1"/>
          </p:cNvSpPr>
          <p:nvPr/>
        </p:nvSpPr>
        <p:spPr bwMode="auto">
          <a:xfrm>
            <a:off x="758825" y="2387600"/>
            <a:ext cx="4318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1800">
                <a:latin typeface="Arial" charset="0"/>
              </a:rPr>
              <a:t>2</a:t>
            </a:r>
          </a:p>
        </p:txBody>
      </p:sp>
      <p:sp>
        <p:nvSpPr>
          <p:cNvPr id="148" name="TextBox 147"/>
          <p:cNvSpPr txBox="1">
            <a:spLocks noChangeArrowheads="1"/>
          </p:cNvSpPr>
          <p:nvPr/>
        </p:nvSpPr>
        <p:spPr bwMode="auto">
          <a:xfrm>
            <a:off x="758825" y="2760663"/>
            <a:ext cx="431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1800">
                <a:latin typeface="Arial" charset="0"/>
              </a:rPr>
              <a:t>3</a:t>
            </a:r>
          </a:p>
        </p:txBody>
      </p:sp>
      <p:sp>
        <p:nvSpPr>
          <p:cNvPr id="149" name="TextBox 148"/>
          <p:cNvSpPr txBox="1">
            <a:spLocks noChangeArrowheads="1"/>
          </p:cNvSpPr>
          <p:nvPr/>
        </p:nvSpPr>
        <p:spPr bwMode="auto">
          <a:xfrm>
            <a:off x="758825" y="3148013"/>
            <a:ext cx="431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1800">
                <a:latin typeface="Arial" charset="0"/>
              </a:rPr>
              <a:t>5</a:t>
            </a:r>
          </a:p>
        </p:txBody>
      </p:sp>
      <p:sp>
        <p:nvSpPr>
          <p:cNvPr id="150" name="TextBox 149"/>
          <p:cNvSpPr txBox="1">
            <a:spLocks noChangeArrowheads="1"/>
          </p:cNvSpPr>
          <p:nvPr/>
        </p:nvSpPr>
        <p:spPr bwMode="auto">
          <a:xfrm>
            <a:off x="758825" y="3611563"/>
            <a:ext cx="4318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1800">
                <a:latin typeface="Arial" charset="0"/>
              </a:rPr>
              <a:t>7</a:t>
            </a:r>
          </a:p>
        </p:txBody>
      </p:sp>
      <p:sp>
        <p:nvSpPr>
          <p:cNvPr id="151" name="TextBox 150"/>
          <p:cNvSpPr txBox="1">
            <a:spLocks noChangeArrowheads="1"/>
          </p:cNvSpPr>
          <p:nvPr/>
        </p:nvSpPr>
        <p:spPr bwMode="auto">
          <a:xfrm>
            <a:off x="2921000" y="2428875"/>
            <a:ext cx="431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1800">
                <a:latin typeface="Arial" charset="0"/>
              </a:rPr>
              <a:t>4</a:t>
            </a:r>
          </a:p>
        </p:txBody>
      </p:sp>
      <p:sp>
        <p:nvSpPr>
          <p:cNvPr id="152" name="TextBox 151"/>
          <p:cNvSpPr txBox="1">
            <a:spLocks noChangeArrowheads="1"/>
          </p:cNvSpPr>
          <p:nvPr/>
        </p:nvSpPr>
        <p:spPr bwMode="auto">
          <a:xfrm>
            <a:off x="2921000" y="2803525"/>
            <a:ext cx="4318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1800">
                <a:latin typeface="Arial" charset="0"/>
              </a:rPr>
              <a:t>6</a:t>
            </a:r>
          </a:p>
        </p:txBody>
      </p:sp>
      <p:sp>
        <p:nvSpPr>
          <p:cNvPr id="153" name="TextBox 152"/>
          <p:cNvSpPr txBox="1">
            <a:spLocks noChangeArrowheads="1"/>
          </p:cNvSpPr>
          <p:nvPr/>
        </p:nvSpPr>
        <p:spPr bwMode="auto">
          <a:xfrm>
            <a:off x="2921000" y="3190875"/>
            <a:ext cx="5746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1800">
                <a:latin typeface="Arial" charset="0"/>
              </a:rPr>
              <a:t>10</a:t>
            </a:r>
          </a:p>
        </p:txBody>
      </p:sp>
      <p:sp>
        <p:nvSpPr>
          <p:cNvPr id="154" name="TextBox 153"/>
          <p:cNvSpPr txBox="1">
            <a:spLocks noChangeArrowheads="1"/>
          </p:cNvSpPr>
          <p:nvPr/>
        </p:nvSpPr>
        <p:spPr bwMode="auto">
          <a:xfrm>
            <a:off x="2921000" y="3652838"/>
            <a:ext cx="5746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1800">
                <a:latin typeface="Arial" charset="0"/>
              </a:rPr>
              <a:t>14</a:t>
            </a:r>
          </a:p>
        </p:txBody>
      </p:sp>
      <p:sp>
        <p:nvSpPr>
          <p:cNvPr id="155" name="Oval 154"/>
          <p:cNvSpPr/>
          <p:nvPr/>
        </p:nvSpPr>
        <p:spPr>
          <a:xfrm>
            <a:off x="1066800" y="2519363"/>
            <a:ext cx="104775" cy="10477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56" name="Oval 155"/>
          <p:cNvSpPr/>
          <p:nvPr/>
        </p:nvSpPr>
        <p:spPr>
          <a:xfrm>
            <a:off x="1085850" y="2892425"/>
            <a:ext cx="104775" cy="10636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57" name="Oval 156"/>
          <p:cNvSpPr/>
          <p:nvPr/>
        </p:nvSpPr>
        <p:spPr>
          <a:xfrm>
            <a:off x="1085850" y="3298825"/>
            <a:ext cx="104775" cy="10636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58" name="Oval 157"/>
          <p:cNvSpPr/>
          <p:nvPr/>
        </p:nvSpPr>
        <p:spPr>
          <a:xfrm>
            <a:off x="1085850" y="3803650"/>
            <a:ext cx="104775" cy="10477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59" name="Oval 158"/>
          <p:cNvSpPr/>
          <p:nvPr/>
        </p:nvSpPr>
        <p:spPr>
          <a:xfrm>
            <a:off x="2847975" y="2571750"/>
            <a:ext cx="104775" cy="10477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60" name="Oval 159"/>
          <p:cNvSpPr/>
          <p:nvPr/>
        </p:nvSpPr>
        <p:spPr>
          <a:xfrm>
            <a:off x="2849563" y="2935288"/>
            <a:ext cx="106362" cy="10477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61" name="Oval 160"/>
          <p:cNvSpPr/>
          <p:nvPr/>
        </p:nvSpPr>
        <p:spPr>
          <a:xfrm>
            <a:off x="2847975" y="3298825"/>
            <a:ext cx="104775" cy="10636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62" name="Oval 161"/>
          <p:cNvSpPr/>
          <p:nvPr/>
        </p:nvSpPr>
        <p:spPr>
          <a:xfrm>
            <a:off x="2886075" y="3803650"/>
            <a:ext cx="104775" cy="10477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cxnSp>
        <p:nvCxnSpPr>
          <p:cNvPr id="163" name="Straight Arrow Connector 162"/>
          <p:cNvCxnSpPr>
            <a:stCxn id="156" idx="6"/>
            <a:endCxn id="160" idx="5"/>
          </p:cNvCxnSpPr>
          <p:nvPr/>
        </p:nvCxnSpPr>
        <p:spPr>
          <a:xfrm>
            <a:off x="1190625" y="2944813"/>
            <a:ext cx="1749425" cy="80962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Arrow Connector 163"/>
          <p:cNvCxnSpPr>
            <a:stCxn id="157" idx="6"/>
            <a:endCxn id="161" idx="3"/>
          </p:cNvCxnSpPr>
          <p:nvPr/>
        </p:nvCxnSpPr>
        <p:spPr>
          <a:xfrm>
            <a:off x="1190625" y="3351213"/>
            <a:ext cx="1671638" cy="38100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Arrow Connector 164"/>
          <p:cNvCxnSpPr>
            <a:stCxn id="155" idx="7"/>
            <a:endCxn id="159" idx="3"/>
          </p:cNvCxnSpPr>
          <p:nvPr/>
        </p:nvCxnSpPr>
        <p:spPr>
          <a:xfrm>
            <a:off x="1157288" y="2535238"/>
            <a:ext cx="1704975" cy="127000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Straight Arrow Connector 165"/>
          <p:cNvCxnSpPr>
            <a:stCxn id="158" idx="7"/>
            <a:endCxn id="162" idx="6"/>
          </p:cNvCxnSpPr>
          <p:nvPr/>
        </p:nvCxnSpPr>
        <p:spPr>
          <a:xfrm>
            <a:off x="1176338" y="3819525"/>
            <a:ext cx="1814512" cy="36513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7" name="TextBox 166"/>
          <p:cNvSpPr txBox="1">
            <a:spLocks noChangeArrowheads="1"/>
          </p:cNvSpPr>
          <p:nvPr/>
        </p:nvSpPr>
        <p:spPr bwMode="auto">
          <a:xfrm>
            <a:off x="482600" y="4343400"/>
            <a:ext cx="1117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1800">
                <a:latin typeface="Arial" charset="0"/>
              </a:rPr>
              <a:t>Source</a:t>
            </a:r>
          </a:p>
        </p:txBody>
      </p:sp>
      <p:sp>
        <p:nvSpPr>
          <p:cNvPr id="168" name="TextBox 167"/>
          <p:cNvSpPr txBox="1">
            <a:spLocks noChangeArrowheads="1"/>
          </p:cNvSpPr>
          <p:nvPr/>
        </p:nvSpPr>
        <p:spPr bwMode="auto">
          <a:xfrm>
            <a:off x="2768600" y="4343400"/>
            <a:ext cx="1117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1800">
                <a:latin typeface="Arial" charset="0"/>
              </a:rPr>
              <a:t>Target</a:t>
            </a:r>
          </a:p>
        </p:txBody>
      </p:sp>
      <p:sp>
        <p:nvSpPr>
          <p:cNvPr id="169" name="Rectangle 168"/>
          <p:cNvSpPr>
            <a:spLocks noChangeArrowheads="1"/>
          </p:cNvSpPr>
          <p:nvPr/>
        </p:nvSpPr>
        <p:spPr bwMode="auto">
          <a:xfrm>
            <a:off x="76200" y="5257800"/>
            <a:ext cx="42672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>
                <a:latin typeface="Arial" charset="0"/>
                <a:cs typeface="Times New Roman" pitchFamily="18" charset="0"/>
              </a:rPr>
              <a:t>Each </a:t>
            </a:r>
            <a:r>
              <a:rPr lang="en-US" altLang="en-US" sz="2800" dirty="0" smtClean="0">
                <a:latin typeface="Arial" charset="0"/>
                <a:cs typeface="Times New Roman" pitchFamily="18" charset="0"/>
              </a:rPr>
              <a:t>input value </a:t>
            </a:r>
            <a:r>
              <a:rPr lang="en-US" altLang="en-US" sz="2800" dirty="0">
                <a:latin typeface="Arial" charset="0"/>
                <a:cs typeface="Times New Roman" pitchFamily="18" charset="0"/>
              </a:rPr>
              <a:t>has only </a:t>
            </a:r>
            <a:r>
              <a:rPr lang="en-US" altLang="en-US" sz="2800" dirty="0">
                <a:solidFill>
                  <a:srgbClr val="6E004B"/>
                </a:solidFill>
                <a:latin typeface="Arial" charset="0"/>
                <a:cs typeface="Times New Roman" pitchFamily="18" charset="0"/>
              </a:rPr>
              <a:t>ONE </a:t>
            </a:r>
            <a:r>
              <a:rPr lang="en-US" altLang="en-US" sz="2800" dirty="0" smtClean="0">
                <a:latin typeface="Arial" charset="0"/>
                <a:cs typeface="Times New Roman" pitchFamily="18" charset="0"/>
              </a:rPr>
              <a:t>output value</a:t>
            </a:r>
            <a:endParaRPr lang="en-US" altLang="en-US" sz="2800" dirty="0">
              <a:solidFill>
                <a:srgbClr val="FFB151"/>
              </a:solidFill>
              <a:latin typeface="Arial" charset="0"/>
              <a:cs typeface="Times New Roman" pitchFamily="18" charset="0"/>
            </a:endParaRPr>
          </a:p>
        </p:txBody>
      </p:sp>
      <p:sp>
        <p:nvSpPr>
          <p:cNvPr id="170" name="Rectangle 169"/>
          <p:cNvSpPr>
            <a:spLocks noChangeArrowheads="1"/>
          </p:cNvSpPr>
          <p:nvPr/>
        </p:nvSpPr>
        <p:spPr bwMode="auto">
          <a:xfrm>
            <a:off x="4938713" y="990600"/>
            <a:ext cx="27876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>
                <a:latin typeface="Arial" charset="0"/>
                <a:cs typeface="Times New Roman" pitchFamily="18" charset="0"/>
              </a:rPr>
              <a:t>Function ____</a:t>
            </a:r>
          </a:p>
        </p:txBody>
      </p:sp>
      <p:sp>
        <p:nvSpPr>
          <p:cNvPr id="171" name="Oval 170"/>
          <p:cNvSpPr/>
          <p:nvPr/>
        </p:nvSpPr>
        <p:spPr>
          <a:xfrm>
            <a:off x="4754563" y="2328863"/>
            <a:ext cx="1243012" cy="1871662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72" name="Oval 171"/>
          <p:cNvSpPr/>
          <p:nvPr/>
        </p:nvSpPr>
        <p:spPr>
          <a:xfrm>
            <a:off x="6861175" y="2327275"/>
            <a:ext cx="1368425" cy="2016125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73" name="TextBox 172"/>
          <p:cNvSpPr txBox="1">
            <a:spLocks noChangeArrowheads="1"/>
          </p:cNvSpPr>
          <p:nvPr/>
        </p:nvSpPr>
        <p:spPr bwMode="auto">
          <a:xfrm>
            <a:off x="5276850" y="1816100"/>
            <a:ext cx="4318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1800">
                <a:latin typeface="Arial" charset="0"/>
              </a:rPr>
              <a:t>A</a:t>
            </a:r>
          </a:p>
        </p:txBody>
      </p:sp>
      <p:sp>
        <p:nvSpPr>
          <p:cNvPr id="174" name="TextBox 173"/>
          <p:cNvSpPr txBox="1">
            <a:spLocks noChangeArrowheads="1"/>
          </p:cNvSpPr>
          <p:nvPr/>
        </p:nvSpPr>
        <p:spPr bwMode="auto">
          <a:xfrm>
            <a:off x="7329488" y="1816100"/>
            <a:ext cx="4318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1800">
                <a:latin typeface="Arial" charset="0"/>
              </a:rPr>
              <a:t>B</a:t>
            </a:r>
          </a:p>
        </p:txBody>
      </p:sp>
      <p:cxnSp>
        <p:nvCxnSpPr>
          <p:cNvPr id="175" name="Straight Arrow Connector 174"/>
          <p:cNvCxnSpPr/>
          <p:nvPr/>
        </p:nvCxnSpPr>
        <p:spPr>
          <a:xfrm>
            <a:off x="6122988" y="2225675"/>
            <a:ext cx="593725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6" name="TextBox 175"/>
          <p:cNvSpPr txBox="1">
            <a:spLocks noChangeArrowheads="1"/>
          </p:cNvSpPr>
          <p:nvPr/>
        </p:nvSpPr>
        <p:spPr bwMode="auto">
          <a:xfrm>
            <a:off x="6284913" y="1752600"/>
            <a:ext cx="431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1800">
                <a:latin typeface="Arial" charset="0"/>
              </a:rPr>
              <a:t>r</a:t>
            </a:r>
          </a:p>
        </p:txBody>
      </p:sp>
      <p:sp>
        <p:nvSpPr>
          <p:cNvPr id="177" name="TextBox 176"/>
          <p:cNvSpPr txBox="1">
            <a:spLocks noChangeArrowheads="1"/>
          </p:cNvSpPr>
          <p:nvPr/>
        </p:nvSpPr>
        <p:spPr bwMode="auto">
          <a:xfrm>
            <a:off x="5133975" y="2463800"/>
            <a:ext cx="4318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1800">
                <a:latin typeface="Arial" charset="0"/>
              </a:rPr>
              <a:t>2</a:t>
            </a:r>
          </a:p>
        </p:txBody>
      </p:sp>
      <p:sp>
        <p:nvSpPr>
          <p:cNvPr id="178" name="TextBox 177"/>
          <p:cNvSpPr txBox="1">
            <a:spLocks noChangeArrowheads="1"/>
          </p:cNvSpPr>
          <p:nvPr/>
        </p:nvSpPr>
        <p:spPr bwMode="auto">
          <a:xfrm>
            <a:off x="5133975" y="2836863"/>
            <a:ext cx="431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1800">
                <a:latin typeface="Arial" charset="0"/>
              </a:rPr>
              <a:t>3</a:t>
            </a:r>
          </a:p>
        </p:txBody>
      </p:sp>
      <p:sp>
        <p:nvSpPr>
          <p:cNvPr id="179" name="TextBox 178"/>
          <p:cNvSpPr txBox="1">
            <a:spLocks noChangeArrowheads="1"/>
          </p:cNvSpPr>
          <p:nvPr/>
        </p:nvSpPr>
        <p:spPr bwMode="auto">
          <a:xfrm>
            <a:off x="5133975" y="3224213"/>
            <a:ext cx="431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1800">
                <a:latin typeface="Arial" charset="0"/>
              </a:rPr>
              <a:t>5</a:t>
            </a:r>
          </a:p>
        </p:txBody>
      </p:sp>
      <p:sp>
        <p:nvSpPr>
          <p:cNvPr id="180" name="TextBox 179"/>
          <p:cNvSpPr txBox="1">
            <a:spLocks noChangeArrowheads="1"/>
          </p:cNvSpPr>
          <p:nvPr/>
        </p:nvSpPr>
        <p:spPr bwMode="auto">
          <a:xfrm>
            <a:off x="5133975" y="3687763"/>
            <a:ext cx="4318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1800">
                <a:latin typeface="Arial" charset="0"/>
              </a:rPr>
              <a:t>7</a:t>
            </a:r>
          </a:p>
        </p:txBody>
      </p:sp>
      <p:sp>
        <p:nvSpPr>
          <p:cNvPr id="181" name="TextBox 180"/>
          <p:cNvSpPr txBox="1">
            <a:spLocks noChangeArrowheads="1"/>
          </p:cNvSpPr>
          <p:nvPr/>
        </p:nvSpPr>
        <p:spPr bwMode="auto">
          <a:xfrm>
            <a:off x="7294563" y="2505075"/>
            <a:ext cx="431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1800">
                <a:latin typeface="Arial" charset="0"/>
              </a:rPr>
              <a:t>4</a:t>
            </a:r>
          </a:p>
        </p:txBody>
      </p:sp>
      <p:sp>
        <p:nvSpPr>
          <p:cNvPr id="182" name="TextBox 181"/>
          <p:cNvSpPr txBox="1">
            <a:spLocks noChangeArrowheads="1"/>
          </p:cNvSpPr>
          <p:nvPr/>
        </p:nvSpPr>
        <p:spPr bwMode="auto">
          <a:xfrm>
            <a:off x="7294563" y="2879725"/>
            <a:ext cx="4318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1800">
                <a:latin typeface="Arial" charset="0"/>
              </a:rPr>
              <a:t>6</a:t>
            </a:r>
          </a:p>
        </p:txBody>
      </p:sp>
      <p:sp>
        <p:nvSpPr>
          <p:cNvPr id="183" name="TextBox 182"/>
          <p:cNvSpPr txBox="1">
            <a:spLocks noChangeArrowheads="1"/>
          </p:cNvSpPr>
          <p:nvPr/>
        </p:nvSpPr>
        <p:spPr bwMode="auto">
          <a:xfrm>
            <a:off x="7294563" y="3267075"/>
            <a:ext cx="5746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1800">
                <a:latin typeface="Arial" charset="0"/>
              </a:rPr>
              <a:t>10</a:t>
            </a:r>
          </a:p>
        </p:txBody>
      </p:sp>
      <p:sp>
        <p:nvSpPr>
          <p:cNvPr id="184" name="TextBox 183"/>
          <p:cNvSpPr txBox="1">
            <a:spLocks noChangeArrowheads="1"/>
          </p:cNvSpPr>
          <p:nvPr/>
        </p:nvSpPr>
        <p:spPr bwMode="auto">
          <a:xfrm>
            <a:off x="7294563" y="3729038"/>
            <a:ext cx="5746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1800">
                <a:latin typeface="Arial" charset="0"/>
              </a:rPr>
              <a:t>11</a:t>
            </a:r>
          </a:p>
        </p:txBody>
      </p:sp>
      <p:sp>
        <p:nvSpPr>
          <p:cNvPr id="185" name="Oval 184"/>
          <p:cNvSpPr/>
          <p:nvPr/>
        </p:nvSpPr>
        <p:spPr>
          <a:xfrm>
            <a:off x="5440363" y="2595563"/>
            <a:ext cx="104775" cy="10477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86" name="Oval 185"/>
          <p:cNvSpPr/>
          <p:nvPr/>
        </p:nvSpPr>
        <p:spPr>
          <a:xfrm>
            <a:off x="5459413" y="2968625"/>
            <a:ext cx="106362" cy="10636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87" name="Oval 186"/>
          <p:cNvSpPr/>
          <p:nvPr/>
        </p:nvSpPr>
        <p:spPr>
          <a:xfrm>
            <a:off x="5459413" y="3375025"/>
            <a:ext cx="106362" cy="10636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88" name="Oval 187"/>
          <p:cNvSpPr/>
          <p:nvPr/>
        </p:nvSpPr>
        <p:spPr>
          <a:xfrm>
            <a:off x="5459413" y="3879850"/>
            <a:ext cx="106362" cy="10477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89" name="Oval 188"/>
          <p:cNvSpPr/>
          <p:nvPr/>
        </p:nvSpPr>
        <p:spPr>
          <a:xfrm>
            <a:off x="7221538" y="2647950"/>
            <a:ext cx="104775" cy="10477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90" name="Oval 189"/>
          <p:cNvSpPr/>
          <p:nvPr/>
        </p:nvSpPr>
        <p:spPr>
          <a:xfrm>
            <a:off x="7224713" y="3011488"/>
            <a:ext cx="104775" cy="10477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91" name="Oval 190"/>
          <p:cNvSpPr/>
          <p:nvPr/>
        </p:nvSpPr>
        <p:spPr>
          <a:xfrm>
            <a:off x="7221538" y="3375025"/>
            <a:ext cx="104775" cy="10636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92" name="Oval 191"/>
          <p:cNvSpPr/>
          <p:nvPr/>
        </p:nvSpPr>
        <p:spPr>
          <a:xfrm>
            <a:off x="7259638" y="3879850"/>
            <a:ext cx="106362" cy="10477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pSp>
        <p:nvGrpSpPr>
          <p:cNvPr id="2" name="Group 192"/>
          <p:cNvGrpSpPr>
            <a:grpSpLocks/>
          </p:cNvGrpSpPr>
          <p:nvPr/>
        </p:nvGrpSpPr>
        <p:grpSpPr bwMode="auto">
          <a:xfrm>
            <a:off x="5440363" y="2571750"/>
            <a:ext cx="1873250" cy="742950"/>
            <a:chOff x="2071125" y="2880101"/>
            <a:chExt cx="1873399" cy="742939"/>
          </a:xfrm>
        </p:grpSpPr>
        <p:cxnSp>
          <p:nvCxnSpPr>
            <p:cNvPr id="194" name="Straight Arrow Connector 193"/>
            <p:cNvCxnSpPr>
              <a:stCxn id="185" idx="6"/>
              <a:endCxn id="189" idx="4"/>
            </p:cNvCxnSpPr>
            <p:nvPr/>
          </p:nvCxnSpPr>
          <p:spPr>
            <a:xfrm>
              <a:off x="2175908" y="2880101"/>
              <a:ext cx="1728925" cy="104773"/>
            </a:xfrm>
            <a:prstGeom prst="straightConnector1">
              <a:avLst/>
            </a:prstGeom>
            <a:ln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Straight Arrow Connector 194"/>
            <p:cNvCxnSpPr>
              <a:stCxn id="185" idx="3"/>
              <a:endCxn id="190" idx="7"/>
            </p:cNvCxnSpPr>
            <p:nvPr/>
          </p:nvCxnSpPr>
          <p:spPr>
            <a:xfrm rot="16200000" flipH="1">
              <a:off x="2844316" y="2159299"/>
              <a:ext cx="342895" cy="1857523"/>
            </a:xfrm>
            <a:prstGeom prst="straightConnector1">
              <a:avLst/>
            </a:prstGeom>
            <a:ln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Straight Arrow Connector 195"/>
            <p:cNvCxnSpPr>
              <a:stCxn id="185" idx="2"/>
              <a:endCxn id="191" idx="1"/>
            </p:cNvCxnSpPr>
            <p:nvPr/>
          </p:nvCxnSpPr>
          <p:spPr>
            <a:xfrm rot="10800000" flipH="1" flipV="1">
              <a:off x="2071125" y="2880101"/>
              <a:ext cx="1795605" cy="742939"/>
            </a:xfrm>
            <a:prstGeom prst="straightConnector1">
              <a:avLst/>
            </a:prstGeom>
            <a:ln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196"/>
          <p:cNvGrpSpPr>
            <a:grpSpLocks/>
          </p:cNvGrpSpPr>
          <p:nvPr/>
        </p:nvGrpSpPr>
        <p:grpSpPr bwMode="auto">
          <a:xfrm>
            <a:off x="5565775" y="2944813"/>
            <a:ext cx="1747838" cy="444500"/>
            <a:chOff x="1565920" y="3397820"/>
            <a:chExt cx="1748789" cy="443628"/>
          </a:xfrm>
        </p:grpSpPr>
        <p:cxnSp>
          <p:nvCxnSpPr>
            <p:cNvPr id="198" name="Straight Arrow Connector 197"/>
            <p:cNvCxnSpPr>
              <a:stCxn id="186" idx="6"/>
              <a:endCxn id="190" idx="5"/>
            </p:cNvCxnSpPr>
            <p:nvPr/>
          </p:nvCxnSpPr>
          <p:spPr>
            <a:xfrm>
              <a:off x="1565920" y="3397820"/>
              <a:ext cx="1748789" cy="79219"/>
            </a:xfrm>
            <a:prstGeom prst="straightConnector1">
              <a:avLst/>
            </a:prstGeom>
            <a:ln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9" name="Straight Arrow Connector 198"/>
            <p:cNvCxnSpPr>
              <a:stCxn id="187" idx="6"/>
              <a:endCxn id="191" idx="3"/>
            </p:cNvCxnSpPr>
            <p:nvPr/>
          </p:nvCxnSpPr>
          <p:spPr>
            <a:xfrm>
              <a:off x="1565920" y="3805007"/>
              <a:ext cx="1670959" cy="36441"/>
            </a:xfrm>
            <a:prstGeom prst="straightConnector1">
              <a:avLst/>
            </a:prstGeom>
            <a:ln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0" name="Rectangle 199"/>
          <p:cNvSpPr>
            <a:spLocks noChangeArrowheads="1"/>
          </p:cNvSpPr>
          <p:nvPr/>
        </p:nvSpPr>
        <p:spPr bwMode="auto">
          <a:xfrm>
            <a:off x="4540250" y="5294313"/>
            <a:ext cx="437515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 smtClean="0">
                <a:latin typeface="Arial" charset="0"/>
                <a:cs typeface="Times New Roman" pitchFamily="18" charset="0"/>
              </a:rPr>
              <a:t>The input value has </a:t>
            </a:r>
            <a:r>
              <a:rPr lang="en-US" altLang="en-US" sz="2800" dirty="0">
                <a:solidFill>
                  <a:srgbClr val="FFB151"/>
                </a:solidFill>
                <a:latin typeface="Arial" charset="0"/>
                <a:cs typeface="Times New Roman" pitchFamily="18" charset="0"/>
              </a:rPr>
              <a:t>MORE THAN ONE </a:t>
            </a:r>
            <a:r>
              <a:rPr lang="en-US" altLang="en-US" sz="2800" dirty="0" smtClean="0">
                <a:latin typeface="Arial" charset="0"/>
                <a:cs typeface="Times New Roman" pitchFamily="18" charset="0"/>
              </a:rPr>
              <a:t>output value</a:t>
            </a:r>
            <a:endParaRPr lang="en-US" altLang="en-US" sz="2800" dirty="0">
              <a:solidFill>
                <a:srgbClr val="FFB151"/>
              </a:solidFill>
              <a:latin typeface="Arial" charset="0"/>
              <a:cs typeface="Times New Roman" pitchFamily="18" charset="0"/>
            </a:endParaRPr>
          </a:p>
        </p:txBody>
      </p:sp>
      <p:grpSp>
        <p:nvGrpSpPr>
          <p:cNvPr id="4" name="Group 20"/>
          <p:cNvGrpSpPr>
            <a:grpSpLocks/>
          </p:cNvGrpSpPr>
          <p:nvPr/>
        </p:nvGrpSpPr>
        <p:grpSpPr bwMode="auto">
          <a:xfrm rot="-752304">
            <a:off x="1360488" y="4195763"/>
            <a:ext cx="2952750" cy="927100"/>
            <a:chOff x="324775" y="5175250"/>
            <a:chExt cx="2951825" cy="927100"/>
          </a:xfrm>
        </p:grpSpPr>
        <p:pic>
          <p:nvPicPr>
            <p:cNvPr id="6209" name="Picture 20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4775" y="5175250"/>
              <a:ext cx="1193800" cy="927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210" name="Rectangle 12"/>
            <p:cNvSpPr>
              <a:spLocks noChangeArrowheads="1"/>
            </p:cNvSpPr>
            <p:nvPr/>
          </p:nvSpPr>
          <p:spPr bwMode="auto">
            <a:xfrm>
              <a:off x="1517986" y="5486400"/>
              <a:ext cx="1758614" cy="5847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>
                  <a:latin typeface="Arial" charset="0"/>
                  <a:cs typeface="Times New Roman" pitchFamily="18" charset="0"/>
                </a:rPr>
                <a:t>Function</a:t>
              </a:r>
            </a:p>
          </p:txBody>
        </p:sp>
      </p:grpSp>
      <p:grpSp>
        <p:nvGrpSpPr>
          <p:cNvPr id="5" name="Group 31"/>
          <p:cNvGrpSpPr>
            <a:grpSpLocks/>
          </p:cNvGrpSpPr>
          <p:nvPr/>
        </p:nvGrpSpPr>
        <p:grpSpPr bwMode="auto">
          <a:xfrm rot="-981393">
            <a:off x="5540375" y="4273550"/>
            <a:ext cx="3041650" cy="800100"/>
            <a:chOff x="4819650" y="5302250"/>
            <a:chExt cx="3042836" cy="800100"/>
          </a:xfrm>
        </p:grpSpPr>
        <p:pic>
          <p:nvPicPr>
            <p:cNvPr id="6207" name="Picture 20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9650" y="5302250"/>
              <a:ext cx="1485900" cy="800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208" name="Rectangle 12"/>
            <p:cNvSpPr>
              <a:spLocks noChangeArrowheads="1"/>
            </p:cNvSpPr>
            <p:nvPr/>
          </p:nvSpPr>
          <p:spPr bwMode="auto">
            <a:xfrm>
              <a:off x="6172200" y="5517574"/>
              <a:ext cx="1690286" cy="5847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>
                  <a:latin typeface="Arial" charset="0"/>
                  <a:cs typeface="Times New Roman" pitchFamily="18" charset="0"/>
                </a:rPr>
                <a:t>Relation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 nodeType="clickPar">
                      <p:stCondLst>
                        <p:cond delay="indefinite"/>
                      </p:stCondLst>
                      <p:childTnLst>
                        <p:par>
                          <p:cTn id="1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 nodeType="clickPar">
                      <p:stCondLst>
                        <p:cond delay="indefinite"/>
                      </p:stCondLst>
                      <p:childTnLst>
                        <p:par>
                          <p:cTn id="1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 nodeType="clickPar">
                      <p:stCondLst>
                        <p:cond delay="indefinite"/>
                      </p:stCondLst>
                      <p:childTnLst>
                        <p:par>
                          <p:cTn id="1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 nodeType="clickPar">
                      <p:stCondLst>
                        <p:cond delay="indefinite"/>
                      </p:stCondLst>
                      <p:childTnLst>
                        <p:par>
                          <p:cTn id="1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/>
      <p:bldP spid="81" grpId="0"/>
      <p:bldP spid="140" grpId="0"/>
      <p:bldP spid="141" grpId="0" animBg="1"/>
      <p:bldP spid="142" grpId="0" animBg="1"/>
      <p:bldP spid="143" grpId="0"/>
      <p:bldP spid="144" grpId="0"/>
      <p:bldP spid="146" grpId="0"/>
      <p:bldP spid="147" grpId="0"/>
      <p:bldP spid="148" grpId="0"/>
      <p:bldP spid="149" grpId="0"/>
      <p:bldP spid="150" grpId="0"/>
      <p:bldP spid="151" grpId="0"/>
      <p:bldP spid="152" grpId="0"/>
      <p:bldP spid="153" grpId="0"/>
      <p:bldP spid="154" grpId="0"/>
      <p:bldP spid="155" grpId="0" animBg="1"/>
      <p:bldP spid="156" grpId="0" animBg="1"/>
      <p:bldP spid="157" grpId="0" animBg="1"/>
      <p:bldP spid="158" grpId="0" animBg="1"/>
      <p:bldP spid="159" grpId="0" animBg="1"/>
      <p:bldP spid="160" grpId="0" animBg="1"/>
      <p:bldP spid="161" grpId="0" animBg="1"/>
      <p:bldP spid="162" grpId="0" animBg="1"/>
      <p:bldP spid="167" grpId="0"/>
      <p:bldP spid="168" grpId="0"/>
      <p:bldP spid="169" grpId="0"/>
      <p:bldP spid="170" grpId="0"/>
      <p:bldP spid="171" grpId="0" animBg="1"/>
      <p:bldP spid="172" grpId="0" animBg="1"/>
      <p:bldP spid="173" grpId="0"/>
      <p:bldP spid="174" grpId="0"/>
      <p:bldP spid="176" grpId="0"/>
      <p:bldP spid="177" grpId="0"/>
      <p:bldP spid="178" grpId="0"/>
      <p:bldP spid="179" grpId="0"/>
      <p:bldP spid="180" grpId="0"/>
      <p:bldP spid="181" grpId="0"/>
      <p:bldP spid="182" grpId="0"/>
      <p:bldP spid="183" grpId="0"/>
      <p:bldP spid="184" grpId="0"/>
      <p:bldP spid="185" grpId="0" animBg="1"/>
      <p:bldP spid="186" grpId="0" animBg="1"/>
      <p:bldP spid="187" grpId="0" animBg="1"/>
      <p:bldP spid="188" grpId="0" animBg="1"/>
      <p:bldP spid="189" grpId="0" animBg="1"/>
      <p:bldP spid="190" grpId="0" animBg="1"/>
      <p:bldP spid="191" grpId="0" animBg="1"/>
      <p:bldP spid="192" grpId="0" animBg="1"/>
      <p:bldP spid="20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395288" y="44450"/>
            <a:ext cx="7467600" cy="652463"/>
          </a:xfrm>
        </p:spPr>
        <p:txBody>
          <a:bodyPr/>
          <a:lstStyle/>
          <a:p>
            <a:r>
              <a:rPr lang="en-CA" altLang="en-US" u="sng" smtClean="0">
                <a:ea typeface="ＭＳ Ｐゴシック" pitchFamily="34" charset="-128"/>
              </a:rPr>
              <a:t>What is a Function?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914400"/>
            <a:ext cx="8291513" cy="1512888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CA" altLang="en-US" smtClean="0">
                <a:latin typeface="Arial" charset="0"/>
                <a:ea typeface="ＭＳ Ｐゴシック" pitchFamily="34" charset="-128"/>
                <a:cs typeface="Arial" charset="0"/>
              </a:rPr>
              <a:t>    A </a:t>
            </a:r>
            <a:r>
              <a:rPr lang="en-CA" altLang="en-US" i="1" smtClean="0">
                <a:latin typeface="Arial" charset="0"/>
                <a:ea typeface="ＭＳ Ｐゴシック" pitchFamily="34" charset="-128"/>
                <a:cs typeface="Arial" charset="0"/>
              </a:rPr>
              <a:t>function </a:t>
            </a:r>
            <a:r>
              <a:rPr lang="en-CA" altLang="en-US" smtClean="0">
                <a:latin typeface="Arial" charset="0"/>
                <a:ea typeface="ＭＳ Ｐゴシック" pitchFamily="34" charset="-128"/>
                <a:cs typeface="Arial" charset="0"/>
              </a:rPr>
              <a:t>is an operation that follows a RULE. It takes an </a:t>
            </a:r>
            <a:r>
              <a:rPr lang="en-CA" altLang="en-US" smtClean="0">
                <a:solidFill>
                  <a:srgbClr val="6E004B"/>
                </a:solidFill>
                <a:latin typeface="Arial" charset="0"/>
                <a:ea typeface="ＭＳ Ｐゴシック" pitchFamily="34" charset="-128"/>
                <a:cs typeface="Arial" charset="0"/>
              </a:rPr>
              <a:t>input </a:t>
            </a:r>
            <a:r>
              <a:rPr lang="en-CA" altLang="en-US" smtClean="0">
                <a:latin typeface="Arial" charset="0"/>
                <a:ea typeface="ＭＳ Ｐゴシック" pitchFamily="34" charset="-128"/>
                <a:cs typeface="Arial" charset="0"/>
              </a:rPr>
              <a:t>and produces only 1 </a:t>
            </a:r>
            <a:r>
              <a:rPr lang="en-CA" altLang="en-US" smtClean="0">
                <a:solidFill>
                  <a:srgbClr val="6E004B"/>
                </a:solidFill>
                <a:latin typeface="Arial" charset="0"/>
                <a:ea typeface="ＭＳ Ｐゴシック" pitchFamily="34" charset="-128"/>
                <a:cs typeface="Arial" charset="0"/>
              </a:rPr>
              <a:t>output </a:t>
            </a:r>
            <a:r>
              <a:rPr lang="en-CA" altLang="en-US" smtClean="0">
                <a:latin typeface="Arial" charset="0"/>
                <a:ea typeface="ＭＳ Ｐゴシック" pitchFamily="34" charset="-128"/>
                <a:cs typeface="Arial" charset="0"/>
              </a:rPr>
              <a:t>for that given input.</a:t>
            </a:r>
          </a:p>
        </p:txBody>
      </p:sp>
      <p:sp>
        <p:nvSpPr>
          <p:cNvPr id="34" name="Title 1"/>
          <p:cNvSpPr txBox="1">
            <a:spLocks/>
          </p:cNvSpPr>
          <p:nvPr/>
        </p:nvSpPr>
        <p:spPr bwMode="auto">
          <a:xfrm>
            <a:off x="547688" y="2798763"/>
            <a:ext cx="7467600" cy="652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en-CA" sz="4400" u="sng" dirty="0">
                <a:latin typeface="+mj-lt"/>
                <a:ea typeface="ＭＳ Ｐゴシック" pitchFamily="-105" charset="-128"/>
                <a:cs typeface="ＭＳ Ｐゴシック" pitchFamily="-105" charset="-128"/>
              </a:rPr>
              <a:t>What is a Relation?</a:t>
            </a:r>
          </a:p>
        </p:txBody>
      </p:sp>
      <p:sp>
        <p:nvSpPr>
          <p:cNvPr id="36" name="Content Placeholder 2"/>
          <p:cNvSpPr txBox="1">
            <a:spLocks/>
          </p:cNvSpPr>
          <p:nvPr/>
        </p:nvSpPr>
        <p:spPr bwMode="auto">
          <a:xfrm>
            <a:off x="381000" y="3962400"/>
            <a:ext cx="8291513" cy="151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>
              <a:buFont typeface="Arial" charset="0"/>
              <a:buNone/>
            </a:pPr>
            <a:r>
              <a:rPr lang="en-CA" altLang="en-US">
                <a:latin typeface="Arial" charset="0"/>
                <a:cs typeface="Arial" charset="0"/>
              </a:rPr>
              <a:t>    A </a:t>
            </a:r>
            <a:r>
              <a:rPr lang="en-CA" altLang="en-US" i="1">
                <a:latin typeface="Arial" charset="0"/>
                <a:cs typeface="Arial" charset="0"/>
              </a:rPr>
              <a:t>relation </a:t>
            </a:r>
            <a:r>
              <a:rPr lang="en-CA" altLang="en-US">
                <a:latin typeface="Arial" charset="0"/>
                <a:cs typeface="Arial" charset="0"/>
              </a:rPr>
              <a:t>is an operation which takes an </a:t>
            </a:r>
            <a:r>
              <a:rPr lang="en-CA" altLang="en-US">
                <a:solidFill>
                  <a:srgbClr val="6E004B"/>
                </a:solidFill>
                <a:latin typeface="Arial" charset="0"/>
                <a:cs typeface="Arial" charset="0"/>
              </a:rPr>
              <a:t>input </a:t>
            </a:r>
            <a:r>
              <a:rPr lang="en-CA" altLang="en-US">
                <a:latin typeface="Arial" charset="0"/>
                <a:cs typeface="Arial" charset="0"/>
              </a:rPr>
              <a:t>and </a:t>
            </a:r>
            <a:r>
              <a:rPr lang="en-CA" altLang="en-US" u="sng">
                <a:latin typeface="Arial" charset="0"/>
                <a:cs typeface="Arial" charset="0"/>
              </a:rPr>
              <a:t>may</a:t>
            </a:r>
            <a:r>
              <a:rPr lang="en-CA" altLang="en-US">
                <a:latin typeface="Arial" charset="0"/>
                <a:cs typeface="Arial" charset="0"/>
              </a:rPr>
              <a:t> produce multiple </a:t>
            </a:r>
            <a:r>
              <a:rPr lang="en-CA" altLang="en-US">
                <a:solidFill>
                  <a:srgbClr val="6E004B"/>
                </a:solidFill>
                <a:latin typeface="Arial" charset="0"/>
                <a:cs typeface="Arial" charset="0"/>
              </a:rPr>
              <a:t>outputs </a:t>
            </a:r>
            <a:r>
              <a:rPr lang="en-CA" altLang="en-US">
                <a:latin typeface="Arial" charset="0"/>
                <a:cs typeface="Arial" charset="0"/>
              </a:rPr>
              <a:t>for a given input, but it may not.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  <p:bldP spid="18435" grpId="0" build="p"/>
      <p:bldP spid="34" grpId="0"/>
      <p:bldP spid="3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50987</TotalTime>
  <Words>671</Words>
  <Application>Microsoft Office PowerPoint</Application>
  <PresentationFormat>On-screen Show (4:3)</PresentationFormat>
  <Paragraphs>233</Paragraphs>
  <Slides>28</Slides>
  <Notes>3</Notes>
  <HiddenSlides>0</HiddenSlides>
  <MMClips>3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4" baseType="lpstr">
      <vt:lpstr>Arial</vt:lpstr>
      <vt:lpstr>ＭＳ Ｐゴシック</vt:lpstr>
      <vt:lpstr>Calibri</vt:lpstr>
      <vt:lpstr>Times New Roman</vt:lpstr>
      <vt:lpstr>Office Theme</vt:lpstr>
      <vt:lpstr>Microsoft Equation</vt:lpstr>
      <vt:lpstr>PowerPoint Presentation</vt:lpstr>
      <vt:lpstr>#learning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What is a Function?</vt:lpstr>
      <vt:lpstr>Function or Relation  Challenge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Evaluate the following functions</vt:lpstr>
      <vt:lpstr>PowerPoint Presentation</vt:lpstr>
      <vt:lpstr>Ticket Out the Door</vt:lpstr>
    </vt:vector>
  </TitlesOfParts>
  <Company>Nipissing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Analytical Geometry</dc:title>
  <dc:creator>Jeffrey Harvey</dc:creator>
  <cp:lastModifiedBy>Kate Smith</cp:lastModifiedBy>
  <cp:revision>70</cp:revision>
  <cp:lastPrinted>2015-11-17T15:57:54Z</cp:lastPrinted>
  <dcterms:created xsi:type="dcterms:W3CDTF">2011-12-01T21:45:29Z</dcterms:created>
  <dcterms:modified xsi:type="dcterms:W3CDTF">2015-11-17T17:37:48Z</dcterms:modified>
</cp:coreProperties>
</file>