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25" r:id="rId2"/>
    <p:sldId id="327" r:id="rId3"/>
    <p:sldId id="326" r:id="rId4"/>
    <p:sldId id="323" r:id="rId5"/>
    <p:sldId id="316" r:id="rId6"/>
    <p:sldId id="319" r:id="rId7"/>
    <p:sldId id="314" r:id="rId8"/>
    <p:sldId id="318" r:id="rId9"/>
    <p:sldId id="317" r:id="rId10"/>
    <p:sldId id="300" r:id="rId11"/>
    <p:sldId id="328" r:id="rId12"/>
    <p:sldId id="320" r:id="rId13"/>
    <p:sldId id="31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F14"/>
    <a:srgbClr val="FFC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B8ABB-49CC-45F5-ADE5-DD643EBEBFD5}" type="datetime1">
              <a:rPr lang="en-US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F9E00-C66C-4DC8-9422-983328F97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5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6807B6-ABC4-4BA2-8AB5-B1262ADF5C4C}" type="datetime1">
              <a:rPr lang="en-US"/>
              <a:pPr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167C3E-DB8E-4AC0-B393-D01A66AA38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8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http://video.uk.msn.com/watch/video/indiana-jones-and-the-raiders-of-the-lost-ark-rolling-boulder-clip/2t4s08jk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0411DF6-2779-42D4-BDBE-536950C0CD1E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http://video.uk.msn.com/watch/video/indiana-jones-and-the-raiders-of-the-lost-ark-rolling-boulder-clip/2t4s08jk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A1B9024-5763-47A7-8728-A2AB7EA8CE8A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61692-C326-4D02-B150-CCA19CDBE8DF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FA79EA-D834-463D-A149-B4A989911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704B-5385-4592-887B-A6379719D2C5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4463-6FB7-43C7-84C3-1F64E05A4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7C81-D5BA-471F-9313-17E56B3728CB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CA0C-C423-4434-ABD9-3E0FC0B03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BE4A45-5EB6-48F6-98A1-B9F80FEFC7FA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94B1D-55F9-4B0E-A75C-0187EDE35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9C321F-3B0C-4B23-9C5C-629B2B70594F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0685AA-FC1A-496B-A4C4-16342529E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307-7597-452E-AEF1-390205D0F1EB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0E3-093F-4672-AE6B-B7BD958A8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0BC08-6C83-4684-870C-F5300C3E09DC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B0ACA-CCEE-4676-AE42-829C5ABD6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126FAB-9EBC-46AE-A388-DAA9F234FC4E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F4A1E3-0988-4487-86F7-7507E7F74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DA4C-3C34-4DD1-84CD-6484E85845E9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C087-8880-429A-9CE5-EF9E4382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9285E-F81E-450D-93B8-6C05A0A85B35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3C5922-1880-4F68-A986-38791F2B5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CE7825-CC3D-4932-9823-DC2A0028A5C7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50EAA6-E56F-4B71-9C70-72A4FE66C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53792B-208C-41F5-BFAF-16E38104775B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61C7EC-8F65-4045-8E9D-1D678F74B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Actraiser%20-%2004%20Intermizzo%20II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\Users\jeffreyharvey\Downloads\Jackie%20Chan-Armour%20of%20God%20(%20english%20credits)%20%5bwww.keepvid.com%5d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Warm 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49322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Are these functions or relations?  Why or why not?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1)  					2)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3) If you have f(x) = 3x + 2,   	 4)  Fill in the table: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evaluate the following:          	 	    x     y = 2x - 1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  f(0) =			  	    0	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		  f</a:t>
            </a:r>
            <a:r>
              <a:rPr lang="en-CA" dirty="0" smtClean="0"/>
              <a:t>(-1</a:t>
            </a:r>
            <a:r>
              <a:rPr lang="en-CA" dirty="0" smtClean="0"/>
              <a:t>) = 		   	    </a:t>
            </a:r>
            <a:r>
              <a:rPr lang="en-CA" dirty="0" smtClean="0"/>
              <a:t>-5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  f(5) =  		              10</a:t>
            </a:r>
          </a:p>
        </p:txBody>
      </p:sp>
      <p:sp>
        <p:nvSpPr>
          <p:cNvPr id="25" name="Oval 24"/>
          <p:cNvSpPr/>
          <p:nvPr/>
        </p:nvSpPr>
        <p:spPr>
          <a:xfrm>
            <a:off x="899592" y="1588141"/>
            <a:ext cx="1242392" cy="18722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006080" y="1516133"/>
            <a:ext cx="1368152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1277888" y="17228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77888" y="20965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77888" y="248359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77888" y="29470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39286" y="17651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3439286" y="21388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3439286" y="2525886"/>
            <a:ext cx="57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3439286" y="2989292"/>
            <a:ext cx="57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14</a:t>
            </a:r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1585325" y="1854928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1604731" y="2228630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1604731" y="2635064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604731" y="3139120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3366120" y="1907530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3368927" y="2270921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3366120" y="2635063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3404931" y="3139120"/>
            <a:ext cx="105205" cy="1052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Arrow Connector 43"/>
          <p:cNvCxnSpPr>
            <a:stCxn id="37" idx="6"/>
            <a:endCxn id="41" idx="5"/>
          </p:cNvCxnSpPr>
          <p:nvPr/>
        </p:nvCxnSpPr>
        <p:spPr>
          <a:xfrm>
            <a:off x="1709936" y="2281233"/>
            <a:ext cx="1748789" cy="7948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6"/>
            <a:endCxn id="42" idx="3"/>
          </p:cNvCxnSpPr>
          <p:nvPr/>
        </p:nvCxnSpPr>
        <p:spPr>
          <a:xfrm>
            <a:off x="1709936" y="2687667"/>
            <a:ext cx="1671591" cy="3719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6" idx="7"/>
            <a:endCxn id="40" idx="3"/>
          </p:cNvCxnSpPr>
          <p:nvPr/>
        </p:nvCxnSpPr>
        <p:spPr>
          <a:xfrm>
            <a:off x="1675123" y="1870335"/>
            <a:ext cx="1706404" cy="1269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7"/>
            <a:endCxn id="43" idx="6"/>
          </p:cNvCxnSpPr>
          <p:nvPr/>
        </p:nvCxnSpPr>
        <p:spPr>
          <a:xfrm>
            <a:off x="1694529" y="3154527"/>
            <a:ext cx="1815607" cy="3719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" idx="3"/>
          </p:cNvCxnSpPr>
          <p:nvPr/>
        </p:nvCxnSpPr>
        <p:spPr>
          <a:xfrm>
            <a:off x="5796136" y="3717032"/>
            <a:ext cx="2952328" cy="103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796136" y="1722865"/>
            <a:ext cx="0" cy="19941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6026727" y="2306845"/>
            <a:ext cx="2092037" cy="998267"/>
          </a:xfrm>
          <a:custGeom>
            <a:avLst/>
            <a:gdLst>
              <a:gd name="connsiteX0" fmla="*/ 0 w 2092037"/>
              <a:gd name="connsiteY0" fmla="*/ 824282 h 998267"/>
              <a:gd name="connsiteX1" fmla="*/ 443346 w 2092037"/>
              <a:gd name="connsiteY1" fmla="*/ 283955 h 998267"/>
              <a:gd name="connsiteX2" fmla="*/ 928255 w 2092037"/>
              <a:gd name="connsiteY2" fmla="*/ 6864 h 998267"/>
              <a:gd name="connsiteX3" fmla="*/ 1343891 w 2092037"/>
              <a:gd name="connsiteY3" fmla="*/ 117700 h 998267"/>
              <a:gd name="connsiteX4" fmla="*/ 1427018 w 2092037"/>
              <a:gd name="connsiteY4" fmla="*/ 477919 h 998267"/>
              <a:gd name="connsiteX5" fmla="*/ 997528 w 2092037"/>
              <a:gd name="connsiteY5" fmla="*/ 727300 h 998267"/>
              <a:gd name="connsiteX6" fmla="*/ 1136073 w 2092037"/>
              <a:gd name="connsiteY6" fmla="*/ 948973 h 998267"/>
              <a:gd name="connsiteX7" fmla="*/ 1468582 w 2092037"/>
              <a:gd name="connsiteY7" fmla="*/ 976682 h 998267"/>
              <a:gd name="connsiteX8" fmla="*/ 2092037 w 2092037"/>
              <a:gd name="connsiteY8" fmla="*/ 685737 h 998267"/>
              <a:gd name="connsiteX9" fmla="*/ 2092037 w 2092037"/>
              <a:gd name="connsiteY9" fmla="*/ 685737 h 99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2037" h="998267">
                <a:moveTo>
                  <a:pt x="0" y="824282"/>
                </a:moveTo>
                <a:cubicBezTo>
                  <a:pt x="144318" y="622236"/>
                  <a:pt x="288637" y="420191"/>
                  <a:pt x="443346" y="283955"/>
                </a:cubicBezTo>
                <a:cubicBezTo>
                  <a:pt x="598055" y="147719"/>
                  <a:pt x="778164" y="34573"/>
                  <a:pt x="928255" y="6864"/>
                </a:cubicBezTo>
                <a:cubicBezTo>
                  <a:pt x="1078346" y="-20845"/>
                  <a:pt x="1260764" y="39191"/>
                  <a:pt x="1343891" y="117700"/>
                </a:cubicBezTo>
                <a:cubicBezTo>
                  <a:pt x="1427018" y="196209"/>
                  <a:pt x="1484745" y="376319"/>
                  <a:pt x="1427018" y="477919"/>
                </a:cubicBezTo>
                <a:cubicBezTo>
                  <a:pt x="1369291" y="579519"/>
                  <a:pt x="1046019" y="648791"/>
                  <a:pt x="997528" y="727300"/>
                </a:cubicBezTo>
                <a:cubicBezTo>
                  <a:pt x="949037" y="805809"/>
                  <a:pt x="1057564" y="907409"/>
                  <a:pt x="1136073" y="948973"/>
                </a:cubicBezTo>
                <a:cubicBezTo>
                  <a:pt x="1214582" y="990537"/>
                  <a:pt x="1309255" y="1020555"/>
                  <a:pt x="1468582" y="976682"/>
                </a:cubicBezTo>
                <a:cubicBezTo>
                  <a:pt x="1627909" y="932809"/>
                  <a:pt x="2092037" y="685737"/>
                  <a:pt x="2092037" y="685737"/>
                </a:cubicBezTo>
                <a:lnTo>
                  <a:pt x="2092037" y="6857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4" name="Straight Connector 53"/>
          <p:cNvCxnSpPr/>
          <p:nvPr/>
        </p:nvCxnSpPr>
        <p:spPr>
          <a:xfrm>
            <a:off x="6660232" y="4581128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228184" y="5013176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5052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7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Calibri" charset="0"/>
              </a:rPr>
              <a:t>It does not always make sense to draw a graph.</a:t>
            </a:r>
          </a:p>
          <a:p>
            <a:endParaRPr lang="en-US" sz="3200" b="1">
              <a:cs typeface="Calibri" charset="0"/>
            </a:endParaRPr>
          </a:p>
          <a:p>
            <a:endParaRPr lang="en-US" sz="3200" b="1">
              <a:cs typeface="Calibri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681038"/>
            <a:ext cx="96012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Calibri" charset="0"/>
              </a:rPr>
              <a:t>In these cases you can use a _______ formula.</a:t>
            </a:r>
          </a:p>
          <a:p>
            <a:endParaRPr lang="en-US" sz="3200" b="1">
              <a:cs typeface="Calibri" charset="0"/>
            </a:endParaRPr>
          </a:p>
          <a:p>
            <a:endParaRPr lang="en-US" sz="3200" b="1">
              <a:cs typeface="Calibri" charset="0"/>
            </a:endParaRPr>
          </a:p>
          <a:p>
            <a:endParaRPr lang="en-US" sz="3200" b="1">
              <a:cs typeface="Calibri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441950" y="655638"/>
            <a:ext cx="164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000"/>
                </a:solidFill>
                <a:cs typeface="Arial" charset="0"/>
              </a:rPr>
              <a:t>shortcut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3400" y="16764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rise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33400" y="21336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run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457200" y="2286000"/>
            <a:ext cx="990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524000" y="19446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133600" y="16764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Arial" charset="0"/>
              </a:rPr>
              <a:t>y</a:t>
            </a:r>
            <a:r>
              <a:rPr lang="en-US" sz="3600" baseline="-25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cs typeface="Arial" charset="0"/>
              </a:rPr>
              <a:t>-y</a:t>
            </a:r>
            <a:r>
              <a:rPr lang="en-US" sz="3600" baseline="-25000" dirty="0">
                <a:solidFill>
                  <a:srgbClr val="FF0000"/>
                </a:solidFill>
                <a:cs typeface="Arial" charset="0"/>
              </a:rPr>
              <a:t>1</a:t>
            </a:r>
          </a:p>
        </p:txBody>
      </p: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1981200" y="2360613"/>
            <a:ext cx="1371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133600" y="22098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x</a:t>
            </a:r>
            <a:r>
              <a:rPr lang="en-US" sz="3600" baseline="-2500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600">
                <a:solidFill>
                  <a:srgbClr val="0000FF"/>
                </a:solidFill>
                <a:cs typeface="Arial" charset="0"/>
              </a:rPr>
              <a:t>-x</a:t>
            </a:r>
            <a:r>
              <a:rPr lang="en-US" sz="3600" baseline="-25000">
                <a:solidFill>
                  <a:srgbClr val="0000FF"/>
                </a:solidFill>
                <a:cs typeface="Arial" charset="0"/>
              </a:rPr>
              <a:t>1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4800600" y="2286000"/>
            <a:ext cx="21399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>
                <a:cs typeface="Arial" charset="0"/>
              </a:rPr>
              <a:t>A(-4,3)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7126288" y="2209800"/>
            <a:ext cx="30845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>
                <a:cs typeface="Arial" charset="0"/>
              </a:rPr>
              <a:t>F(4,5)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569200" y="21717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334000" y="26670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10800000" flipV="1">
            <a:off x="5410200" y="2235200"/>
            <a:ext cx="2235200" cy="5080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rot="5400000">
            <a:off x="5122863" y="2495550"/>
            <a:ext cx="573088" cy="15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rot="10800000">
            <a:off x="5410200" y="2209800"/>
            <a:ext cx="2286000" cy="1588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4800600" y="21336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943600" y="16002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8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5099050" y="2667000"/>
            <a:ext cx="21399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(x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,y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)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7308850" y="2133600"/>
            <a:ext cx="21399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(x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,y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)</a:t>
            </a: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1524000" y="29352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2133600" y="28590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(5)</a:t>
            </a:r>
            <a:endParaRPr lang="en-US" sz="36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819400" y="28590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-</a:t>
            </a:r>
            <a:endParaRPr lang="en-US" sz="36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124200" y="28590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(3)</a:t>
            </a:r>
            <a:endParaRPr lang="en-US" sz="36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>
            <a:off x="2133600" y="3579813"/>
            <a:ext cx="1676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2133600" y="35448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(4)</a:t>
            </a:r>
            <a:endParaRPr lang="en-US" sz="36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2819400" y="35448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-</a:t>
            </a:r>
            <a:endParaRPr lang="en-US" sz="36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3124200" y="35448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(-4)</a:t>
            </a:r>
            <a:endParaRPr lang="en-US" sz="36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2057400" y="42306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2</a:t>
            </a:r>
            <a:endParaRPr lang="en-US" sz="36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2057400" y="480060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057400" y="47640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8</a:t>
            </a:r>
            <a:endParaRPr lang="en-US" sz="36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1524000" y="44592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1981200" y="53340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1</a:t>
            </a:r>
            <a:endParaRPr lang="en-US" sz="36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73" name="Straight Connector 72"/>
          <p:cNvCxnSpPr>
            <a:cxnSpLocks noChangeShapeType="1"/>
          </p:cNvCxnSpPr>
          <p:nvPr/>
        </p:nvCxnSpPr>
        <p:spPr bwMode="auto">
          <a:xfrm>
            <a:off x="1981200" y="5903913"/>
            <a:ext cx="533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1981200" y="58674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4</a:t>
            </a:r>
            <a:endParaRPr lang="en-US" sz="36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1524000" y="5675313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  <p:bldP spid="29" grpId="0"/>
      <p:bldP spid="22" grpId="0"/>
      <p:bldP spid="23" grpId="0"/>
      <p:bldP spid="25" grpId="0"/>
      <p:bldP spid="26" grpId="0"/>
      <p:bldP spid="37" grpId="0"/>
      <p:bldP spid="40" grpId="0"/>
      <p:bldP spid="41" grpId="0"/>
      <p:bldP spid="42" grpId="0" animBg="1"/>
      <p:bldP spid="43" grpId="0" animBg="1"/>
      <p:bldP spid="50" grpId="0"/>
      <p:bldP spid="51" grpId="0"/>
      <p:bldP spid="54" grpId="0"/>
      <p:bldP spid="55" grpId="0"/>
      <p:bldP spid="56" grpId="0"/>
      <p:bldP spid="58" grpId="0"/>
      <p:bldP spid="59" grpId="0"/>
      <p:bldP spid="60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4" grpId="0"/>
      <p:bldP spid="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slope of a line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CA" sz="4000" dirty="0" smtClean="0"/>
                  <a:t> </a:t>
                </a:r>
                <a14:m>
                  <m:oMath xmlns:m="http://schemas.openxmlformats.org/officeDocument/2006/math">
                    <m:r>
                      <a:rPr lang="en-CA" sz="4000" b="0" i="1" smtClean="0">
                        <a:latin typeface="Cambria Math"/>
                      </a:rPr>
                      <m:t>𝑎</m:t>
                    </m:r>
                    <m:r>
                      <a:rPr lang="en-CA" sz="4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CA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sz="4000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CA" sz="4000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CA" sz="4000" dirty="0" smtClean="0"/>
                  <a:t>        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4000" b="0" i="0" smtClean="0">
                        <a:latin typeface="Cambria Math"/>
                      </a:rPr>
                      <m:t>R</m:t>
                    </m:r>
                    <m:r>
                      <a:rPr lang="en-CA" sz="4000" b="0" i="0" smtClean="0">
                        <a:latin typeface="Cambria Math"/>
                      </a:rPr>
                      <m:t>        </m:t>
                    </m:r>
                    <m:r>
                      <a:rPr lang="en-CA" sz="4000" i="1">
                        <a:latin typeface="Cambria Math"/>
                      </a:rPr>
                      <m:t>𝑎</m:t>
                    </m:r>
                  </m:oMath>
                </a14:m>
                <a:r>
                  <a:rPr lang="en-CA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sz="4000" b="0" i="1" smtClean="0">
                            <a:latin typeface="Cambria Math"/>
                          </a:rPr>
                          <m:t>𝑦</m:t>
                        </m:r>
                        <m:r>
                          <a:rPr lang="en-CA" sz="4000" b="0" i="1" baseline="-25000" smtClean="0">
                            <a:latin typeface="Cambria Math"/>
                          </a:rPr>
                          <m:t>2 </m:t>
                        </m:r>
                        <m:r>
                          <a:rPr lang="en-CA" sz="4000" b="0" i="1" smtClean="0">
                            <a:latin typeface="Cambria Math"/>
                          </a:rPr>
                          <m:t>−</m:t>
                        </m:r>
                        <m:r>
                          <a:rPr lang="en-CA" sz="4000" b="0" i="1" smtClean="0">
                            <a:latin typeface="Cambria Math"/>
                          </a:rPr>
                          <m:t>𝑦</m:t>
                        </m:r>
                        <m:r>
                          <a:rPr lang="en-CA" sz="4000" b="0" i="1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CA" sz="4000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CA" sz="4000" b="0" i="1" smtClean="0">
                            <a:latin typeface="Cambria Math"/>
                          </a:rPr>
                          <m:t> −</m:t>
                        </m:r>
                        <m:r>
                          <a:rPr lang="en-CA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CA" sz="4000" b="0" i="1" baseline="-2500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CA" sz="4000" dirty="0" smtClean="0"/>
                  <a:t>  </a:t>
                </a:r>
              </a:p>
              <a:p>
                <a:pPr marL="0" indent="0">
                  <a:buNone/>
                </a:pPr>
                <a:endParaRPr lang="en-CA" sz="4000" dirty="0"/>
              </a:p>
              <a:p>
                <a:pPr marL="0" indent="0">
                  <a:buNone/>
                </a:pPr>
                <a:endParaRPr lang="en-CA" sz="4000" dirty="0" smtClean="0"/>
              </a:p>
              <a:p>
                <a:pPr marL="0" indent="0">
                  <a:buNone/>
                </a:pPr>
                <a:r>
                  <a:rPr lang="en-CA" b="1" dirty="0" smtClean="0"/>
                  <a:t>Reminders: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CA" b="1" dirty="0" smtClean="0"/>
                  <a:t>Always label (x</a:t>
                </a:r>
                <a:r>
                  <a:rPr lang="en-CA" b="1" baseline="-25000" dirty="0" smtClean="0"/>
                  <a:t>1</a:t>
                </a:r>
                <a:r>
                  <a:rPr lang="en-CA" b="1" dirty="0" smtClean="0"/>
                  <a:t>,y</a:t>
                </a:r>
                <a:r>
                  <a:rPr lang="en-CA" b="1" baseline="-25000" dirty="0" smtClean="0"/>
                  <a:t>1</a:t>
                </a:r>
                <a:r>
                  <a:rPr lang="en-CA" b="1" dirty="0" smtClean="0"/>
                  <a:t>) and (x</a:t>
                </a:r>
                <a:r>
                  <a:rPr lang="en-CA" b="1" baseline="-25000" dirty="0" smtClean="0"/>
                  <a:t>2</a:t>
                </a:r>
                <a:r>
                  <a:rPr lang="en-CA" b="1" dirty="0" smtClean="0"/>
                  <a:t>, y</a:t>
                </a:r>
                <a:r>
                  <a:rPr lang="en-CA" b="1" baseline="-25000" dirty="0" smtClean="0"/>
                  <a:t>2</a:t>
                </a:r>
                <a:r>
                  <a:rPr lang="en-CA" b="1" dirty="0" smtClean="0"/>
                  <a:t>)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CA" b="1" dirty="0" smtClean="0"/>
                  <a:t>Positive slopes rise (positive), negative slopes descend (negative)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CA" b="1" dirty="0" smtClean="0"/>
                  <a:t>Watch our for integers! – ( - ) = +</a:t>
                </a:r>
              </a:p>
              <a:p>
                <a:pPr marL="0" indent="0">
                  <a:buNone/>
                </a:pPr>
                <a:r>
                  <a:rPr lang="en-CA" b="1" dirty="0" smtClean="0"/>
                  <a:t>Ex: 3 – (-4) = 3 +4 = 7</a:t>
                </a:r>
                <a:endParaRPr lang="en-CA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24" t="-10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Calibri" charset="0"/>
              </a:rPr>
              <a:t>Find the slope of the following:</a:t>
            </a:r>
          </a:p>
          <a:p>
            <a:endParaRPr lang="en-US" sz="3200" b="1">
              <a:cs typeface="Calibri" charset="0"/>
            </a:endParaRPr>
          </a:p>
          <a:p>
            <a:endParaRPr lang="en-US" sz="3200" b="1">
              <a:cs typeface="Calibri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295400" y="1792288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smtClean="0">
                <a:cs typeface="Arial" charset="0"/>
              </a:rPr>
              <a:t>a </a:t>
            </a:r>
            <a:r>
              <a:rPr lang="en-US" sz="3200" dirty="0" smtClean="0">
                <a:cs typeface="Arial" charset="0"/>
              </a:rPr>
              <a:t>=</a:t>
            </a:r>
            <a:endParaRPr lang="en-US" sz="3200" dirty="0">
              <a:cs typeface="Arial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905000" y="1524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y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-y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1</a:t>
            </a:r>
          </a:p>
        </p:txBody>
      </p: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1752600" y="2208213"/>
            <a:ext cx="1371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905000" y="20574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x</a:t>
            </a:r>
            <a:r>
              <a:rPr lang="en-US" sz="3200" baseline="-2500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cs typeface="Arial" charset="0"/>
              </a:rPr>
              <a:t>-x</a:t>
            </a:r>
            <a:r>
              <a:rPr lang="en-US" sz="3200" baseline="-25000">
                <a:solidFill>
                  <a:srgbClr val="0000FF"/>
                </a:solidFill>
                <a:cs typeface="Arial" charset="0"/>
              </a:rPr>
              <a:t>1</a:t>
            </a: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1295400" y="27432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=</a:t>
            </a: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1905000" y="2667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(5)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590800" y="2667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-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2895600" y="2667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(3)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>
            <a:off x="1905000" y="3387725"/>
            <a:ext cx="1676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1905000" y="33528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(2)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2590800" y="33528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-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2895600" y="33528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(3)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2057400" y="40386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2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1981200" y="4572000"/>
            <a:ext cx="533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1905000" y="4572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-1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1295400" y="41910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=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1295400" y="5446713"/>
            <a:ext cx="1752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= </a:t>
            </a:r>
            <a:r>
              <a:rPr lang="en-US" sz="3200" dirty="0" smtClean="0">
                <a:cs typeface="Arial" charset="0"/>
              </a:rPr>
              <a:t>-2</a:t>
            </a:r>
            <a:endParaRPr lang="en-US" sz="3200" dirty="0">
              <a:cs typeface="Arial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0" y="792163"/>
            <a:ext cx="350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cs typeface="Calibri" charset="0"/>
              </a:rPr>
              <a:t>1)  A(3,3)  B(2,5)</a:t>
            </a:r>
          </a:p>
          <a:p>
            <a:endParaRPr lang="en-US" sz="3200" b="1" dirty="0">
              <a:cs typeface="Calibri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876800" y="838200"/>
            <a:ext cx="3505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Calibri" charset="0"/>
              </a:rPr>
              <a:t>2)  C(-1,5)  D(4,8)</a:t>
            </a:r>
          </a:p>
          <a:p>
            <a:endParaRPr lang="en-US" sz="3200" b="1">
              <a:cs typeface="Calibri" charset="0"/>
            </a:endParaRPr>
          </a:p>
          <a:p>
            <a:endParaRPr lang="en-US" sz="3200" b="1">
              <a:cs typeface="Calibri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5791200" y="1792288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a</a:t>
            </a:r>
            <a:r>
              <a:rPr lang="en-US" sz="3200" dirty="0" smtClean="0">
                <a:cs typeface="Arial" charset="0"/>
              </a:rPr>
              <a:t> =</a:t>
            </a:r>
            <a:endParaRPr lang="en-US" sz="3200" dirty="0">
              <a:cs typeface="Arial" charset="0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6400800" y="1524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y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-y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1</a:t>
            </a:r>
          </a:p>
        </p:txBody>
      </p: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>
            <a:off x="6248400" y="2208213"/>
            <a:ext cx="1371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6400800" y="20574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x</a:t>
            </a:r>
            <a:r>
              <a:rPr lang="en-US" sz="3200" baseline="-2500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cs typeface="Arial" charset="0"/>
              </a:rPr>
              <a:t>-x</a:t>
            </a:r>
            <a:r>
              <a:rPr lang="en-US" sz="3200" baseline="-25000">
                <a:solidFill>
                  <a:srgbClr val="0000FF"/>
                </a:solidFill>
                <a:cs typeface="Arial" charset="0"/>
              </a:rPr>
              <a:t>1</a:t>
            </a:r>
          </a:p>
        </p:txBody>
      </p:sp>
      <p:sp>
        <p:nvSpPr>
          <p:cNvPr id="76" name="Rectangle 8"/>
          <p:cNvSpPr>
            <a:spLocks noChangeArrowheads="1"/>
          </p:cNvSpPr>
          <p:nvPr/>
        </p:nvSpPr>
        <p:spPr bwMode="auto">
          <a:xfrm>
            <a:off x="5791200" y="27432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=</a:t>
            </a:r>
          </a:p>
        </p:txBody>
      </p:sp>
      <p:sp>
        <p:nvSpPr>
          <p:cNvPr id="77" name="Rectangle 8"/>
          <p:cNvSpPr>
            <a:spLocks noChangeArrowheads="1"/>
          </p:cNvSpPr>
          <p:nvPr/>
        </p:nvSpPr>
        <p:spPr bwMode="auto">
          <a:xfrm>
            <a:off x="6400800" y="2667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(8)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7086600" y="2667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-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7391400" y="2667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(5)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80" name="Straight Connector 79"/>
          <p:cNvCxnSpPr>
            <a:cxnSpLocks noChangeShapeType="1"/>
          </p:cNvCxnSpPr>
          <p:nvPr/>
        </p:nvCxnSpPr>
        <p:spPr bwMode="auto">
          <a:xfrm>
            <a:off x="6400800" y="3387725"/>
            <a:ext cx="1676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Rectangle 8"/>
          <p:cNvSpPr>
            <a:spLocks noChangeArrowheads="1"/>
          </p:cNvSpPr>
          <p:nvPr/>
        </p:nvSpPr>
        <p:spPr bwMode="auto">
          <a:xfrm>
            <a:off x="6400800" y="33528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(4)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7086600" y="33528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-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83" name="Rectangle 8"/>
          <p:cNvSpPr>
            <a:spLocks noChangeArrowheads="1"/>
          </p:cNvSpPr>
          <p:nvPr/>
        </p:nvSpPr>
        <p:spPr bwMode="auto">
          <a:xfrm>
            <a:off x="7391400" y="33528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(-1)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84" name="Rectangle 8"/>
          <p:cNvSpPr>
            <a:spLocks noChangeArrowheads="1"/>
          </p:cNvSpPr>
          <p:nvPr/>
        </p:nvSpPr>
        <p:spPr bwMode="auto">
          <a:xfrm>
            <a:off x="6553200" y="4191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cs typeface="Arial" charset="0"/>
              </a:rPr>
              <a:t>3</a:t>
            </a:r>
            <a:endParaRPr lang="en-US" sz="320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85" name="Straight Connector 84"/>
          <p:cNvCxnSpPr>
            <a:cxnSpLocks noChangeShapeType="1"/>
          </p:cNvCxnSpPr>
          <p:nvPr/>
        </p:nvCxnSpPr>
        <p:spPr bwMode="auto">
          <a:xfrm>
            <a:off x="6477000" y="4722813"/>
            <a:ext cx="533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6553200" y="46736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Arial" charset="0"/>
              </a:rPr>
              <a:t>5</a:t>
            </a:r>
            <a:endParaRPr lang="en-US" sz="3200" baseline="-25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5791200" y="44196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26" grpId="0"/>
      <p:bldP spid="37" grpId="0"/>
      <p:bldP spid="56" grpId="0"/>
      <p:bldP spid="58" grpId="0"/>
      <p:bldP spid="59" grpId="0"/>
      <p:bldP spid="60" grpId="0"/>
      <p:bldP spid="63" grpId="0"/>
      <p:bldP spid="64" grpId="0"/>
      <p:bldP spid="65" grpId="0"/>
      <p:bldP spid="67" grpId="0"/>
      <p:bldP spid="69" grpId="0"/>
      <p:bldP spid="71" grpId="0"/>
      <p:bldP spid="75" grpId="0"/>
      <p:bldP spid="45" grpId="0"/>
      <p:bldP spid="46" grpId="0"/>
      <p:bldP spid="57" grpId="0"/>
      <p:bldP spid="62" grpId="0"/>
      <p:bldP spid="70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6" grpId="0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41488" y="1354138"/>
            <a:ext cx="5802312" cy="1087437"/>
          </a:xfrm>
          <a:prstGeom prst="rect">
            <a:avLst/>
          </a:prstGeom>
          <a:solidFill>
            <a:srgbClr val="008000"/>
          </a:solidFill>
          <a:ln w="9525">
            <a:solidFill>
              <a:srgbClr val="C09F1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209925" y="1522413"/>
            <a:ext cx="20377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Practice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663700" y="2667000"/>
            <a:ext cx="5803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dirty="0" smtClean="0"/>
              <a:t>Workbook, page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#learning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Today we will</a:t>
            </a:r>
            <a:r>
              <a:rPr lang="en-CA" sz="2800" dirty="0" smtClean="0"/>
              <a:t> begin to  analyze the components of a graph.</a:t>
            </a:r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b="1" dirty="0" smtClean="0"/>
              <a:t>So that </a:t>
            </a:r>
            <a:r>
              <a:rPr lang="en-CA" sz="2800" dirty="0" smtClean="0"/>
              <a:t>we can determine the rule.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b="1" dirty="0" smtClean="0">
                <a:solidFill>
                  <a:srgbClr val="7030A0"/>
                </a:solidFill>
              </a:rPr>
              <a:t>Keys to Success:</a:t>
            </a:r>
          </a:p>
          <a:p>
            <a:pPr marL="0" indent="0">
              <a:buNone/>
            </a:pPr>
            <a:endParaRPr lang="en-CA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I can </a:t>
            </a:r>
            <a:r>
              <a:rPr lang="en-CA" sz="2800" b="1" dirty="0" smtClean="0"/>
              <a:t>describe</a:t>
            </a:r>
            <a:r>
              <a:rPr lang="en-CA" sz="2800" dirty="0" smtClean="0"/>
              <a:t> the slope of a line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 smtClean="0"/>
              <a:t>I can  </a:t>
            </a:r>
            <a:r>
              <a:rPr lang="en-CA" sz="2800" b="1" dirty="0" smtClean="0"/>
              <a:t>calculate</a:t>
            </a:r>
            <a:r>
              <a:rPr lang="en-CA" sz="2800" dirty="0" smtClean="0"/>
              <a:t> the slope of a line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465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What’s in a graph? Speed dating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229225" cy="373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5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1066800"/>
            <a:ext cx="7924800" cy="1081088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155482" y="1273175"/>
            <a:ext cx="46346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4-3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r>
              <a:rPr lang="en-US" sz="4000" dirty="0" smtClean="0">
                <a:solidFill>
                  <a:schemeClr val="bg1"/>
                </a:solidFill>
              </a:rPr>
              <a:t>Slope </a:t>
            </a:r>
            <a:r>
              <a:rPr lang="en-US" sz="4000" dirty="0">
                <a:solidFill>
                  <a:schemeClr val="bg1"/>
                </a:solidFill>
              </a:rPr>
              <a:t>of a Line</a:t>
            </a:r>
          </a:p>
        </p:txBody>
      </p:sp>
      <p:pic>
        <p:nvPicPr>
          <p:cNvPr id="1536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500380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ctraiser - 04 Intermizzo I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3303588"/>
            <a:ext cx="24923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5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8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3463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17700"/>
            <a:ext cx="2452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66900"/>
            <a:ext cx="24320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6200" y="192088"/>
            <a:ext cx="769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Consider the roofs of 3 houses</a:t>
            </a: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914400" y="11064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Steep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3733800" y="11430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Steeper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6629400" y="11430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Steepest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1219200" y="43434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 flipV="1">
            <a:off x="1676400" y="4684713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7543800" y="46482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2</a:t>
            </a:r>
          </a:p>
        </p:txBody>
      </p: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10800000" flipV="1">
            <a:off x="457200" y="3124200"/>
            <a:ext cx="1219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6"/>
          <p:cNvCxnSpPr>
            <a:cxnSpLocks noChangeShapeType="1"/>
          </p:cNvCxnSpPr>
          <p:nvPr/>
        </p:nvCxnSpPr>
        <p:spPr bwMode="auto">
          <a:xfrm>
            <a:off x="1676400" y="3124200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04800" y="40751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rise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304800" y="45323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run</a:t>
            </a:r>
          </a:p>
        </p:txBody>
      </p: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>
            <a:off x="228600" y="4684713"/>
            <a:ext cx="99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Connector 71"/>
          <p:cNvCxnSpPr>
            <a:cxnSpLocks noChangeShapeType="1"/>
          </p:cNvCxnSpPr>
          <p:nvPr/>
        </p:nvCxnSpPr>
        <p:spPr bwMode="auto">
          <a:xfrm rot="5400000">
            <a:off x="265907" y="3315494"/>
            <a:ext cx="381000" cy="15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"/>
          <p:cNvSpPr>
            <a:spLocks noChangeArrowheads="1"/>
          </p:cNvSpPr>
          <p:nvPr/>
        </p:nvSpPr>
        <p:spPr bwMode="auto">
          <a:xfrm>
            <a:off x="76200" y="29718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1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828800" y="40751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1</a:t>
            </a:r>
          </a:p>
        </p:txBody>
      </p:sp>
      <p:cxnSp>
        <p:nvCxnSpPr>
          <p:cNvPr id="87" name="Straight Connector 86"/>
          <p:cNvCxnSpPr>
            <a:cxnSpLocks noChangeShapeType="1"/>
          </p:cNvCxnSpPr>
          <p:nvPr/>
        </p:nvCxnSpPr>
        <p:spPr bwMode="auto">
          <a:xfrm rot="10800000">
            <a:off x="457200" y="3124200"/>
            <a:ext cx="1219200" cy="1588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838200" y="24384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3</a:t>
            </a: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1828800" y="46482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3</a:t>
            </a:r>
          </a:p>
        </p:txBody>
      </p:sp>
      <p:cxnSp>
        <p:nvCxnSpPr>
          <p:cNvPr id="90" name="Straight Connector 89"/>
          <p:cNvCxnSpPr>
            <a:cxnSpLocks noChangeShapeType="1"/>
          </p:cNvCxnSpPr>
          <p:nvPr/>
        </p:nvCxnSpPr>
        <p:spPr bwMode="auto">
          <a:xfrm rot="10800000" flipV="1">
            <a:off x="3357563" y="2743200"/>
            <a:ext cx="1214437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Connector 90"/>
          <p:cNvCxnSpPr>
            <a:cxnSpLocks noChangeShapeType="1"/>
          </p:cNvCxnSpPr>
          <p:nvPr/>
        </p:nvCxnSpPr>
        <p:spPr bwMode="auto">
          <a:xfrm rot="10800000">
            <a:off x="4572000" y="2743200"/>
            <a:ext cx="11430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8"/>
          <p:cNvSpPr>
            <a:spLocks noChangeArrowheads="1"/>
          </p:cNvSpPr>
          <p:nvPr/>
        </p:nvSpPr>
        <p:spPr bwMode="auto">
          <a:xfrm>
            <a:off x="3200400" y="40751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rise</a:t>
            </a:r>
          </a:p>
        </p:txBody>
      </p:sp>
      <p:sp>
        <p:nvSpPr>
          <p:cNvPr id="93" name="Rectangle 8"/>
          <p:cNvSpPr>
            <a:spLocks noChangeArrowheads="1"/>
          </p:cNvSpPr>
          <p:nvPr/>
        </p:nvSpPr>
        <p:spPr bwMode="auto">
          <a:xfrm>
            <a:off x="3200400" y="45323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run</a:t>
            </a:r>
          </a:p>
        </p:txBody>
      </p:sp>
      <p:cxnSp>
        <p:nvCxnSpPr>
          <p:cNvPr id="94" name="Straight Connector 93"/>
          <p:cNvCxnSpPr>
            <a:cxnSpLocks noChangeShapeType="1"/>
          </p:cNvCxnSpPr>
          <p:nvPr/>
        </p:nvCxnSpPr>
        <p:spPr bwMode="auto">
          <a:xfrm>
            <a:off x="3124200" y="4684713"/>
            <a:ext cx="99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ctangle 8"/>
          <p:cNvSpPr>
            <a:spLocks noChangeArrowheads="1"/>
          </p:cNvSpPr>
          <p:nvPr/>
        </p:nvSpPr>
        <p:spPr bwMode="auto">
          <a:xfrm>
            <a:off x="4114800" y="43434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cxnSp>
        <p:nvCxnSpPr>
          <p:cNvPr id="98" name="Straight Connector 97"/>
          <p:cNvCxnSpPr>
            <a:cxnSpLocks noChangeShapeType="1"/>
          </p:cNvCxnSpPr>
          <p:nvPr/>
        </p:nvCxnSpPr>
        <p:spPr bwMode="auto">
          <a:xfrm rot="10800000" flipV="1">
            <a:off x="3352800" y="2728913"/>
            <a:ext cx="0" cy="7762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Rectangle 8"/>
          <p:cNvSpPr>
            <a:spLocks noChangeArrowheads="1"/>
          </p:cNvSpPr>
          <p:nvPr/>
        </p:nvSpPr>
        <p:spPr bwMode="auto">
          <a:xfrm>
            <a:off x="2971800" y="27432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108" name="Rectangle 8"/>
          <p:cNvSpPr>
            <a:spLocks noChangeArrowheads="1"/>
          </p:cNvSpPr>
          <p:nvPr/>
        </p:nvSpPr>
        <p:spPr bwMode="auto">
          <a:xfrm>
            <a:off x="4724400" y="40751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109" name="Straight Connector 108"/>
          <p:cNvCxnSpPr>
            <a:cxnSpLocks noChangeShapeType="1"/>
          </p:cNvCxnSpPr>
          <p:nvPr/>
        </p:nvCxnSpPr>
        <p:spPr bwMode="auto">
          <a:xfrm flipV="1">
            <a:off x="4572000" y="4684713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Straight Connector 109"/>
          <p:cNvCxnSpPr>
            <a:cxnSpLocks noChangeShapeType="1"/>
          </p:cNvCxnSpPr>
          <p:nvPr/>
        </p:nvCxnSpPr>
        <p:spPr bwMode="auto">
          <a:xfrm rot="10800000">
            <a:off x="3352800" y="2743200"/>
            <a:ext cx="1219200" cy="1588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3810000" y="20970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3</a:t>
            </a:r>
          </a:p>
        </p:txBody>
      </p:sp>
      <p:sp>
        <p:nvSpPr>
          <p:cNvPr id="113" name="Rectangle 8"/>
          <p:cNvSpPr>
            <a:spLocks noChangeArrowheads="1"/>
          </p:cNvSpPr>
          <p:nvPr/>
        </p:nvSpPr>
        <p:spPr bwMode="auto">
          <a:xfrm>
            <a:off x="4724400" y="46482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3</a:t>
            </a:r>
          </a:p>
        </p:txBody>
      </p:sp>
      <p:cxnSp>
        <p:nvCxnSpPr>
          <p:cNvPr id="127" name="Straight Connector 126"/>
          <p:cNvCxnSpPr>
            <a:cxnSpLocks noChangeShapeType="1"/>
          </p:cNvCxnSpPr>
          <p:nvPr/>
        </p:nvCxnSpPr>
        <p:spPr bwMode="auto">
          <a:xfrm rot="-5400000" flipH="1" flipV="1">
            <a:off x="6353175" y="2382838"/>
            <a:ext cx="1627187" cy="769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" name="Straight Connector 127"/>
          <p:cNvCxnSpPr>
            <a:cxnSpLocks noChangeShapeType="1"/>
          </p:cNvCxnSpPr>
          <p:nvPr/>
        </p:nvCxnSpPr>
        <p:spPr bwMode="auto">
          <a:xfrm rot="16200000" flipH="1">
            <a:off x="7115175" y="2390776"/>
            <a:ext cx="1627187" cy="754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Rectangle 8"/>
          <p:cNvSpPr>
            <a:spLocks noChangeArrowheads="1"/>
          </p:cNvSpPr>
          <p:nvPr/>
        </p:nvSpPr>
        <p:spPr bwMode="auto">
          <a:xfrm>
            <a:off x="6096000" y="40751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rise</a:t>
            </a:r>
          </a:p>
        </p:txBody>
      </p:sp>
      <p:sp>
        <p:nvSpPr>
          <p:cNvPr id="130" name="Rectangle 8"/>
          <p:cNvSpPr>
            <a:spLocks noChangeArrowheads="1"/>
          </p:cNvSpPr>
          <p:nvPr/>
        </p:nvSpPr>
        <p:spPr bwMode="auto">
          <a:xfrm>
            <a:off x="6096000" y="45323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run</a:t>
            </a:r>
          </a:p>
        </p:txBody>
      </p:sp>
      <p:cxnSp>
        <p:nvCxnSpPr>
          <p:cNvPr id="131" name="Straight Connector 130"/>
          <p:cNvCxnSpPr>
            <a:cxnSpLocks noChangeShapeType="1"/>
          </p:cNvCxnSpPr>
          <p:nvPr/>
        </p:nvCxnSpPr>
        <p:spPr bwMode="auto">
          <a:xfrm>
            <a:off x="6019800" y="4684713"/>
            <a:ext cx="99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8"/>
          <p:cNvSpPr>
            <a:spLocks noChangeArrowheads="1"/>
          </p:cNvSpPr>
          <p:nvPr/>
        </p:nvSpPr>
        <p:spPr bwMode="auto">
          <a:xfrm>
            <a:off x="7010400" y="43434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cxnSp>
        <p:nvCxnSpPr>
          <p:cNvPr id="133" name="Straight Connector 132"/>
          <p:cNvCxnSpPr>
            <a:cxnSpLocks noChangeShapeType="1"/>
          </p:cNvCxnSpPr>
          <p:nvPr/>
        </p:nvCxnSpPr>
        <p:spPr bwMode="auto">
          <a:xfrm rot="5400000">
            <a:off x="5974556" y="2788444"/>
            <a:ext cx="1614488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Rectangle 8"/>
          <p:cNvSpPr>
            <a:spLocks noChangeArrowheads="1"/>
          </p:cNvSpPr>
          <p:nvPr/>
        </p:nvSpPr>
        <p:spPr bwMode="auto">
          <a:xfrm>
            <a:off x="6248400" y="23622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4</a:t>
            </a:r>
          </a:p>
        </p:txBody>
      </p:sp>
      <p:cxnSp>
        <p:nvCxnSpPr>
          <p:cNvPr id="135" name="Straight Connector 134"/>
          <p:cNvCxnSpPr>
            <a:cxnSpLocks noChangeShapeType="1"/>
          </p:cNvCxnSpPr>
          <p:nvPr/>
        </p:nvCxnSpPr>
        <p:spPr bwMode="auto">
          <a:xfrm rot="-5400000" flipH="1" flipV="1">
            <a:off x="7161213" y="1593850"/>
            <a:ext cx="0" cy="7747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6" name="Rectangle 8"/>
          <p:cNvSpPr>
            <a:spLocks noChangeArrowheads="1"/>
          </p:cNvSpPr>
          <p:nvPr/>
        </p:nvSpPr>
        <p:spPr bwMode="auto">
          <a:xfrm>
            <a:off x="6858000" y="1868488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2</a:t>
            </a:r>
          </a:p>
        </p:txBody>
      </p:sp>
      <p:sp>
        <p:nvSpPr>
          <p:cNvPr id="137" name="Rectangle 8"/>
          <p:cNvSpPr>
            <a:spLocks noChangeArrowheads="1"/>
          </p:cNvSpPr>
          <p:nvPr/>
        </p:nvSpPr>
        <p:spPr bwMode="auto">
          <a:xfrm>
            <a:off x="7543800" y="40386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4</a:t>
            </a:r>
          </a:p>
        </p:txBody>
      </p:sp>
      <p:cxnSp>
        <p:nvCxnSpPr>
          <p:cNvPr id="138" name="Straight Connector 137"/>
          <p:cNvCxnSpPr>
            <a:cxnSpLocks noChangeShapeType="1"/>
          </p:cNvCxnSpPr>
          <p:nvPr/>
        </p:nvCxnSpPr>
        <p:spPr bwMode="auto">
          <a:xfrm>
            <a:off x="7467600" y="4684713"/>
            <a:ext cx="609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" name="Rectangle 8"/>
          <p:cNvSpPr>
            <a:spLocks noChangeArrowheads="1"/>
          </p:cNvSpPr>
          <p:nvPr/>
        </p:nvSpPr>
        <p:spPr bwMode="auto">
          <a:xfrm>
            <a:off x="8153400" y="43830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140" name="Rectangle 8"/>
          <p:cNvSpPr>
            <a:spLocks noChangeArrowheads="1"/>
          </p:cNvSpPr>
          <p:nvPr/>
        </p:nvSpPr>
        <p:spPr bwMode="auto">
          <a:xfrm>
            <a:off x="8686800" y="4114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141" name="Straight Connector 140"/>
          <p:cNvCxnSpPr>
            <a:cxnSpLocks noChangeShapeType="1"/>
          </p:cNvCxnSpPr>
          <p:nvPr/>
        </p:nvCxnSpPr>
        <p:spPr bwMode="auto">
          <a:xfrm flipV="1">
            <a:off x="8610600" y="4724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8686800" y="46878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0" grpId="1"/>
      <p:bldP spid="61" grpId="0"/>
      <p:bldP spid="62" grpId="0"/>
      <p:bldP spid="63" grpId="0"/>
      <p:bldP spid="68" grpId="0"/>
      <p:bldP spid="97" grpId="0"/>
      <p:bldP spid="58" grpId="0"/>
      <p:bldP spid="59" grpId="0"/>
      <p:bldP spid="84" grpId="0"/>
      <p:bldP spid="85" grpId="0"/>
      <p:bldP spid="88" grpId="0"/>
      <p:bldP spid="89" grpId="0"/>
      <p:bldP spid="92" grpId="0"/>
      <p:bldP spid="93" grpId="0"/>
      <p:bldP spid="95" grpId="0"/>
      <p:bldP spid="104" grpId="0"/>
      <p:bldP spid="108" grpId="0"/>
      <p:bldP spid="112" grpId="0"/>
      <p:bldP spid="113" grpId="0"/>
      <p:bldP spid="129" grpId="0"/>
      <p:bldP spid="130" grpId="0"/>
      <p:bldP spid="132" grpId="0"/>
      <p:bldP spid="134" grpId="0"/>
      <p:bldP spid="136" grpId="0"/>
      <p:bldP spid="137" grpId="0"/>
      <p:bldP spid="139" grpId="0"/>
      <p:bldP spid="140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28600" y="152400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We call the </a:t>
            </a:r>
            <a:r>
              <a:rPr lang="en-US" sz="3200" u="sng">
                <a:cs typeface="Arial" charset="0"/>
              </a:rPr>
              <a:t>steepness </a:t>
            </a:r>
            <a:r>
              <a:rPr lang="en-US" sz="3200">
                <a:cs typeface="Arial" charset="0"/>
              </a:rPr>
              <a:t>of the line its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705600" y="1524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8000"/>
                </a:solidFill>
                <a:cs typeface="Arial" charset="0"/>
              </a:rPr>
              <a:t>SLOPE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8600" y="1168400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The steeper the line the                 the slope.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0" y="1169988"/>
            <a:ext cx="1981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>
                <a:solidFill>
                  <a:srgbClr val="008000"/>
                </a:solidFill>
                <a:cs typeface="Arial" charset="0"/>
              </a:rPr>
              <a:t>LARGER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3622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Positive Slope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76800" y="24384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Negative Slope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28082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 flipH="1" flipV="1">
            <a:off x="762000" y="3352800"/>
            <a:ext cx="25146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6200000" flipH="1">
            <a:off x="5295900" y="3390900"/>
            <a:ext cx="22098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81000" y="59436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Up to the Right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876800" y="5867400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cs typeface="Arial" charset="0"/>
              </a:rPr>
              <a:t>Down to the Right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28082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8" grpId="1"/>
      <p:bldP spid="9" grpId="0"/>
      <p:bldP spid="10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22225"/>
            <a:ext cx="9158288" cy="6880225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21507" name="Jackie Chan-Armour of God ( english credits) [www.keepvid.com].mp4" descr="/Users/jeffreyharvey/Downloads/Jackie Chan-Armour of God ( english credits) [www.keepvid.com].mp4">
            <a:hlinkClick r:id="" action="ppaction://media"/>
          </p:cNvPr>
          <p:cNvPicPr>
            <a:picLocks noChangeAspect="1" noChangeArrowheads="1"/>
          </p:cNvPicPr>
          <p:nvPr>
            <a:quickTime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8663"/>
            <a:ext cx="9144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73125" y="6838950"/>
            <a:ext cx="8659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http://www.youtube.com/watch?v=IOsVsfqT7ls&amp;feature=related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15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50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7525"/>
            <a:ext cx="47244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ctrTitle"/>
          </p:nvPr>
        </p:nvSpPr>
        <p:spPr>
          <a:xfrm>
            <a:off x="73025" y="-403225"/>
            <a:ext cx="9070975" cy="1470025"/>
          </a:xfrm>
        </p:spPr>
        <p:txBody>
          <a:bodyPr/>
          <a:lstStyle/>
          <a:p>
            <a:pPr algn="l" eaLnBrk="1" hangingPunct="1"/>
            <a:r>
              <a:rPr lang="en-US" sz="3000" dirty="0" err="1" smtClean="0">
                <a:latin typeface="Arial" charset="0"/>
                <a:ea typeface="ＭＳ Ｐゴシック" charset="-128"/>
                <a:cs typeface="Arial" charset="0"/>
              </a:rPr>
              <a:t>eg</a:t>
            </a:r>
            <a:r>
              <a:rPr lang="en-US" sz="3000" dirty="0" smtClean="0">
                <a:latin typeface="Arial" charset="0"/>
                <a:ea typeface="ＭＳ Ｐゴシック" charset="-128"/>
                <a:cs typeface="Arial" charset="0"/>
              </a:rPr>
              <a:t>. </a:t>
            </a:r>
            <a:r>
              <a:rPr lang="en-US" dirty="0">
                <a:latin typeface="Arial" charset="0"/>
                <a:ea typeface="ＭＳ Ｐゴシック" charset="-128"/>
                <a:cs typeface="Arial" charset="0"/>
              </a:rPr>
              <a:t>1</a:t>
            </a:r>
            <a:r>
              <a:rPr lang="en-US" sz="3000" dirty="0" smtClean="0">
                <a:latin typeface="Arial" charset="0"/>
                <a:ea typeface="ＭＳ Ｐゴシック" charset="-128"/>
                <a:cs typeface="Arial" charset="0"/>
              </a:rPr>
              <a:t> </a:t>
            </a:r>
            <a:r>
              <a:rPr lang="en-US" sz="3000" dirty="0" smtClean="0">
                <a:latin typeface="Arial" charset="0"/>
                <a:ea typeface="ＭＳ Ｐゴシック" charset="-128"/>
                <a:cs typeface="Arial" charset="0"/>
              </a:rPr>
              <a:t>Balloon Rescue. Determine the slope.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984250" y="4724400"/>
            <a:ext cx="16827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>
                <a:cs typeface="Arial" charset="0"/>
              </a:rPr>
              <a:t>H(-3,-2)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733800" y="3429000"/>
            <a:ext cx="12557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 dirty="0" smtClean="0">
                <a:cs typeface="Arial" charset="0"/>
              </a:rPr>
              <a:t>J(3,1)</a:t>
            </a:r>
            <a:endParaRPr lang="en-US" sz="3000" dirty="0">
              <a:cs typeface="Arial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665538" y="36655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47800" y="47577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486400" y="1828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rise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486400" y="22860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run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5410200" y="2438400"/>
            <a:ext cx="990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400800" y="20970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7162800" y="1828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3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7073900" y="2438400"/>
            <a:ext cx="609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162800" y="23637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6</a:t>
            </a:r>
          </a:p>
        </p:txBody>
      </p:sp>
      <p:cxnSp>
        <p:nvCxnSpPr>
          <p:cNvPr id="26" name="Straight Connector 25"/>
          <p:cNvCxnSpPr>
            <a:cxnSpLocks noChangeShapeType="1"/>
            <a:endCxn id="18" idx="7"/>
          </p:cNvCxnSpPr>
          <p:nvPr/>
        </p:nvCxnSpPr>
        <p:spPr bwMode="auto">
          <a:xfrm rot="10800000" flipV="1">
            <a:off x="1570038" y="3733800"/>
            <a:ext cx="2163762" cy="104616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6400800" y="32400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7162800" y="2971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1</a:t>
            </a: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7150100" y="35448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2</a:t>
            </a:r>
          </a:p>
        </p:txBody>
      </p: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V="1">
            <a:off x="69977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74453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5FFFF"/>
              </a:clrFrom>
              <a:clrTo>
                <a:srgbClr val="E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22110">
            <a:off x="3246438" y="3133725"/>
            <a:ext cx="10350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4" grpId="0" animBg="1"/>
      <p:bldP spid="18" grpId="0" animBg="1"/>
      <p:bldP spid="22" grpId="0"/>
      <p:bldP spid="23" grpId="0"/>
      <p:bldP spid="2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7525"/>
            <a:ext cx="47244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73025" y="795338"/>
            <a:ext cx="2065338" cy="546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2463"/>
            <a:ext cx="6858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itle 1"/>
          <p:cNvSpPr txBox="1">
            <a:spLocks/>
          </p:cNvSpPr>
          <p:nvPr/>
        </p:nvSpPr>
        <p:spPr bwMode="auto">
          <a:xfrm>
            <a:off x="73025" y="-403225"/>
            <a:ext cx="90709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 dirty="0" err="1">
                <a:cs typeface="Arial" charset="0"/>
              </a:rPr>
              <a:t>eg</a:t>
            </a:r>
            <a:r>
              <a:rPr lang="en-US" sz="3000" dirty="0">
                <a:cs typeface="Arial" charset="0"/>
              </a:rPr>
              <a:t>. </a:t>
            </a:r>
            <a:r>
              <a:rPr lang="en-US" sz="3000" dirty="0">
                <a:cs typeface="Arial" charset="0"/>
              </a:rPr>
              <a:t>2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>
                <a:cs typeface="Arial" charset="0"/>
              </a:rPr>
              <a:t>Jacky’s Ride. Determine the slope.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816100" y="17526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3352800" y="40005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rot="16200000" flipV="1">
            <a:off x="1485900" y="2171700"/>
            <a:ext cx="2286000" cy="1600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itle 1"/>
          <p:cNvSpPr txBox="1">
            <a:spLocks/>
          </p:cNvSpPr>
          <p:nvPr/>
        </p:nvSpPr>
        <p:spPr bwMode="auto">
          <a:xfrm>
            <a:off x="685800" y="1524000"/>
            <a:ext cx="21399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>
                <a:cs typeface="Arial" charset="0"/>
              </a:rPr>
              <a:t>S(-2,6)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 bwMode="auto">
          <a:xfrm>
            <a:off x="3392488" y="4114800"/>
            <a:ext cx="30845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000">
                <a:cs typeface="Arial" charset="0"/>
              </a:rPr>
              <a:t>F(2,0)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486400" y="1828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rise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5486400" y="22860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run</a:t>
            </a:r>
          </a:p>
        </p:txBody>
      </p:sp>
      <p:cxnSp>
        <p:nvCxnSpPr>
          <p:cNvPr id="69" name="Straight Connector 68"/>
          <p:cNvCxnSpPr>
            <a:cxnSpLocks noChangeShapeType="1"/>
          </p:cNvCxnSpPr>
          <p:nvPr/>
        </p:nvCxnSpPr>
        <p:spPr bwMode="auto">
          <a:xfrm>
            <a:off x="5410200" y="2438400"/>
            <a:ext cx="990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6997700" y="1828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-6</a:t>
            </a:r>
          </a:p>
        </p:txBody>
      </p:sp>
      <p:cxnSp>
        <p:nvCxnSpPr>
          <p:cNvPr id="72" name="Straight Connector 71"/>
          <p:cNvCxnSpPr>
            <a:cxnSpLocks noChangeShapeType="1"/>
          </p:cNvCxnSpPr>
          <p:nvPr/>
        </p:nvCxnSpPr>
        <p:spPr bwMode="auto">
          <a:xfrm>
            <a:off x="7073900" y="2438400"/>
            <a:ext cx="609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7162800" y="23637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4</a:t>
            </a: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6400800" y="20970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6400800" y="32400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</a:t>
            </a:r>
          </a:p>
        </p:txBody>
      </p:sp>
      <p:sp>
        <p:nvSpPr>
          <p:cNvPr id="76" name="Rectangle 8"/>
          <p:cNvSpPr>
            <a:spLocks noChangeArrowheads="1"/>
          </p:cNvSpPr>
          <p:nvPr/>
        </p:nvSpPr>
        <p:spPr bwMode="auto">
          <a:xfrm>
            <a:off x="6997700" y="2971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-3</a:t>
            </a:r>
          </a:p>
        </p:txBody>
      </p:sp>
      <p:sp>
        <p:nvSpPr>
          <p:cNvPr id="77" name="Rectangle 8"/>
          <p:cNvSpPr>
            <a:spLocks noChangeArrowheads="1"/>
          </p:cNvSpPr>
          <p:nvPr/>
        </p:nvSpPr>
        <p:spPr bwMode="auto">
          <a:xfrm>
            <a:off x="7150100" y="35448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2</a:t>
            </a:r>
          </a:p>
        </p:txBody>
      </p:sp>
      <p:cxnSp>
        <p:nvCxnSpPr>
          <p:cNvPr id="78" name="Straight Connector 77"/>
          <p:cNvCxnSpPr>
            <a:cxnSpLocks noChangeShapeType="1"/>
          </p:cNvCxnSpPr>
          <p:nvPr/>
        </p:nvCxnSpPr>
        <p:spPr bwMode="auto">
          <a:xfrm flipV="1">
            <a:off x="6997700" y="3581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6324600" y="43068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cs typeface="Arial" charset="0"/>
              </a:rPr>
              <a:t>= -</a:t>
            </a: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7137400" y="40894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cs typeface="Arial" charset="0"/>
              </a:rPr>
              <a:t>3</a:t>
            </a:r>
          </a:p>
        </p:txBody>
      </p:sp>
      <p:sp>
        <p:nvSpPr>
          <p:cNvPr id="81" name="Rectangle 8"/>
          <p:cNvSpPr>
            <a:spLocks noChangeArrowheads="1"/>
          </p:cNvSpPr>
          <p:nvPr/>
        </p:nvSpPr>
        <p:spPr bwMode="auto">
          <a:xfrm>
            <a:off x="7137400" y="46624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cs typeface="Arial" charset="0"/>
              </a:rPr>
              <a:t>2</a:t>
            </a:r>
          </a:p>
        </p:txBody>
      </p:sp>
      <p:cxnSp>
        <p:nvCxnSpPr>
          <p:cNvPr id="82" name="Straight Connector 81"/>
          <p:cNvCxnSpPr>
            <a:cxnSpLocks noChangeShapeType="1"/>
          </p:cNvCxnSpPr>
          <p:nvPr/>
        </p:nvCxnSpPr>
        <p:spPr bwMode="auto">
          <a:xfrm>
            <a:off x="7086600" y="4699000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6436 L 0.17916 0.38658 " pathEditMode="relative" ptsTypes="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71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5146</TotalTime>
  <Words>422</Words>
  <Application>Microsoft Office PowerPoint</Application>
  <PresentationFormat>On-screen Show (4:3)</PresentationFormat>
  <Paragraphs>168</Paragraphs>
  <Slides>13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Warm Up</vt:lpstr>
      <vt:lpstr>#learning</vt:lpstr>
      <vt:lpstr>What’s in a graph? Speed dating</vt:lpstr>
      <vt:lpstr>PowerPoint Presentation</vt:lpstr>
      <vt:lpstr>PowerPoint Presentation</vt:lpstr>
      <vt:lpstr>PowerPoint Presentation</vt:lpstr>
      <vt:lpstr>PowerPoint Presentation</vt:lpstr>
      <vt:lpstr>eg. 1 Balloon Rescue. Determine the slope.</vt:lpstr>
      <vt:lpstr>PowerPoint Presentation</vt:lpstr>
      <vt:lpstr>PowerPoint Presentation</vt:lpstr>
      <vt:lpstr>Finding slope of a line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MCR3U</dc:title>
  <dc:creator>Erica Cameron</dc:creator>
  <cp:lastModifiedBy>Kate Smith</cp:lastModifiedBy>
  <cp:revision>52</cp:revision>
  <cp:lastPrinted>2011-11-10T11:35:24Z</cp:lastPrinted>
  <dcterms:created xsi:type="dcterms:W3CDTF">2011-11-10T09:34:27Z</dcterms:created>
  <dcterms:modified xsi:type="dcterms:W3CDTF">2015-11-19T19:03:55Z</dcterms:modified>
</cp:coreProperties>
</file>