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4" r:id="rId3"/>
    <p:sldId id="279" r:id="rId4"/>
    <p:sldId id="260" r:id="rId5"/>
    <p:sldId id="258" r:id="rId6"/>
    <p:sldId id="269" r:id="rId7"/>
    <p:sldId id="273" r:id="rId8"/>
    <p:sldId id="275" r:id="rId9"/>
    <p:sldId id="277" r:id="rId10"/>
    <p:sldId id="280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3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564E2C-A994-47FF-9BED-C3C7932D92ED}" type="datetimeFigureOut">
              <a:rPr lang="en-CA" smtClean="0"/>
              <a:t>10/02/2016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57E549-96AB-4318-87FD-98D4A263C2A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76" y="-99392"/>
            <a:ext cx="7498080" cy="1143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Volume Pretest</a:t>
            </a:r>
            <a:br>
              <a:rPr lang="en-CA" sz="3200" dirty="0" smtClean="0"/>
            </a:br>
            <a:r>
              <a:rPr lang="en-CA" sz="3200" dirty="0" smtClean="0"/>
              <a:t>Don’t freak out…it’s not for marks! </a:t>
            </a:r>
            <a:endParaRPr lang="en-C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052736"/>
                <a:ext cx="8352928" cy="5195664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CA" sz="2400" b="1" dirty="0" smtClean="0"/>
                  <a:t>You’ll need a piece of </a:t>
                </a:r>
                <a:r>
                  <a:rPr lang="en-CA" sz="2400" b="1" dirty="0" err="1" smtClean="0"/>
                  <a:t>looseleaf</a:t>
                </a:r>
                <a:r>
                  <a:rPr lang="en-CA" sz="2400" b="1" dirty="0" smtClean="0"/>
                  <a:t>, and your calculator.</a:t>
                </a:r>
              </a:p>
              <a:p>
                <a:pPr marL="0" indent="0">
                  <a:buNone/>
                </a:pPr>
                <a:endParaRPr lang="en-CA" sz="2400" b="1" dirty="0" smtClean="0"/>
              </a:p>
              <a:p>
                <a:pPr marL="0" indent="0">
                  <a:buNone/>
                </a:pPr>
                <a:r>
                  <a:rPr lang="en-CA" sz="2400" b="1" dirty="0" smtClean="0"/>
                  <a:t>1) What is the VOLUME of a cube with a side length of 5 cm?</a:t>
                </a:r>
              </a:p>
              <a:p>
                <a:pPr marL="0" indent="0">
                  <a:buNone/>
                </a:pPr>
                <a:endParaRPr lang="en-CA" sz="2400" b="1" dirty="0"/>
              </a:p>
              <a:p>
                <a:pPr marL="0" indent="0">
                  <a:buNone/>
                </a:pPr>
                <a:r>
                  <a:rPr lang="en-CA" sz="2400" b="1" dirty="0" smtClean="0"/>
                  <a:t>2) What is the VOLUME of this shape?</a:t>
                </a:r>
              </a:p>
              <a:p>
                <a:pPr marL="0" indent="0">
                  <a:buNone/>
                </a:pPr>
                <a:endParaRPr lang="en-CA" sz="2400" b="1" dirty="0"/>
              </a:p>
              <a:p>
                <a:pPr marL="0" indent="0">
                  <a:buNone/>
                </a:pPr>
                <a:r>
                  <a:rPr lang="en-CA" sz="2400" b="1" dirty="0" smtClean="0"/>
                  <a:t>3) How many mm</a:t>
                </a:r>
                <a:r>
                  <a:rPr lang="en-CA" sz="2400" b="1" baseline="30000" dirty="0" smtClean="0"/>
                  <a:t>3</a:t>
                </a:r>
                <a:r>
                  <a:rPr lang="en-CA" sz="2400" b="1" dirty="0" smtClean="0"/>
                  <a:t> is 250 cm</a:t>
                </a:r>
                <a:r>
                  <a:rPr lang="en-CA" sz="2400" b="1" baseline="30000" dirty="0" smtClean="0"/>
                  <a:t>3</a:t>
                </a:r>
                <a:r>
                  <a:rPr lang="en-CA" sz="2400" b="1" dirty="0" smtClean="0"/>
                  <a:t>?</a:t>
                </a:r>
              </a:p>
              <a:p>
                <a:pPr marL="457200" indent="-457200">
                  <a:buAutoNum type="arabicParenR" startAt="3"/>
                </a:pPr>
                <a:endParaRPr lang="en-CA" sz="2400" b="1" dirty="0"/>
              </a:p>
              <a:p>
                <a:pPr marL="0" indent="0">
                  <a:buNone/>
                </a:pPr>
                <a:r>
                  <a:rPr lang="en-CA" sz="2400" b="1" dirty="0" smtClean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CA" sz="24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CA" sz="2400" b="1" i="1" smtClean="0">
                        <a:latin typeface="Cambria Math"/>
                      </a:rPr>
                      <m:t>𝒙</m:t>
                    </m:r>
                    <m:r>
                      <a:rPr lang="en-CA" sz="2400" b="1" i="1" baseline="30000" smtClean="0">
                        <a:latin typeface="Cambria Math"/>
                      </a:rPr>
                      <m:t>𝟐</m:t>
                    </m:r>
                    <m:r>
                      <a:rPr lang="en-CA" sz="2400" b="1" i="1" smtClean="0">
                        <a:latin typeface="Cambria Math"/>
                      </a:rPr>
                      <m:t>=</m:t>
                    </m:r>
                    <m:r>
                      <a:rPr lang="en-CA" sz="2400" b="1" i="1" smtClean="0">
                        <a:latin typeface="Cambria Math"/>
                      </a:rPr>
                      <m:t>𝟐𝟒𝟑</m:t>
                    </m:r>
                  </m:oMath>
                </a14:m>
                <a:r>
                  <a:rPr lang="en-CA" sz="2400" b="1" dirty="0" smtClean="0"/>
                  <a:t>.   Solve for x.</a:t>
                </a:r>
              </a:p>
              <a:p>
                <a:pPr marL="457200" indent="-457200">
                  <a:buAutoNum type="arabicParenR" startAt="3"/>
                </a:pPr>
                <a:endParaRPr lang="en-CA" sz="2400" b="1" dirty="0"/>
              </a:p>
              <a:p>
                <a:pPr marL="0" indent="0">
                  <a:buNone/>
                </a:pPr>
                <a:r>
                  <a:rPr lang="en-CA" sz="2400" b="1" dirty="0" smtClean="0"/>
                  <a:t>5) If the volume of this prism is 3600 m</a:t>
                </a:r>
                <a:r>
                  <a:rPr lang="en-CA" sz="2400" b="1" baseline="30000" dirty="0" smtClean="0"/>
                  <a:t>3</a:t>
                </a:r>
                <a:r>
                  <a:rPr lang="en-CA" sz="2400" b="1" dirty="0" smtClean="0"/>
                  <a:t>, what is the unknown measure?</a:t>
                </a:r>
              </a:p>
              <a:p>
                <a:pPr marL="0" indent="0">
                  <a:buNone/>
                </a:pPr>
                <a:endParaRPr lang="en-CA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052736"/>
                <a:ext cx="8352928" cy="5195664"/>
              </a:xfrm>
              <a:blipFill rotWithShape="1">
                <a:blip r:embed="rId2"/>
                <a:stretch>
                  <a:fillRect l="-876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210557" y="2521238"/>
            <a:ext cx="2952328" cy="1017404"/>
            <a:chOff x="5292080" y="2852936"/>
            <a:chExt cx="2952328" cy="1017404"/>
          </a:xfrm>
        </p:grpSpPr>
        <p:sp>
          <p:nvSpPr>
            <p:cNvPr id="4" name="Cube 3"/>
            <p:cNvSpPr/>
            <p:nvPr/>
          </p:nvSpPr>
          <p:spPr>
            <a:xfrm>
              <a:off x="5796136" y="2852936"/>
              <a:ext cx="1440160" cy="720080"/>
            </a:xfrm>
            <a:prstGeom prst="cube">
              <a:avLst>
                <a:gd name="adj" fmla="val 4470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40152" y="350100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10 m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64288" y="321297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5 m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2080" y="314096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/>
                <a:t>3</a:t>
              </a:r>
              <a:r>
                <a:rPr lang="en-CA" dirty="0" smtClean="0"/>
                <a:t> m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7092280" y="3429000"/>
              <a:ext cx="432048" cy="337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644008" y="5795972"/>
            <a:ext cx="2790685" cy="1017404"/>
            <a:chOff x="5525731" y="2852936"/>
            <a:chExt cx="2790685" cy="1017404"/>
          </a:xfrm>
        </p:grpSpPr>
        <p:sp>
          <p:nvSpPr>
            <p:cNvPr id="12" name="Cube 11"/>
            <p:cNvSpPr/>
            <p:nvPr/>
          </p:nvSpPr>
          <p:spPr>
            <a:xfrm>
              <a:off x="5796136" y="2852936"/>
              <a:ext cx="1440160" cy="720080"/>
            </a:xfrm>
            <a:prstGeom prst="cube">
              <a:avLst>
                <a:gd name="adj" fmla="val 4470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3501008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30 m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36296" y="321297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15 m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25731" y="3212976"/>
              <a:ext cx="1206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 ?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7092280" y="3429000"/>
              <a:ext cx="432048" cy="337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0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r>
              <a:rPr lang="en-CA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5400600" cy="5123656"/>
          </a:xfrm>
        </p:spPr>
        <p:txBody>
          <a:bodyPr/>
          <a:lstStyle/>
          <a:p>
            <a:r>
              <a:rPr lang="en-CA" dirty="0" smtClean="0"/>
              <a:t>Convert the following to mL</a:t>
            </a:r>
          </a:p>
          <a:p>
            <a:endParaRPr lang="en-CA" dirty="0"/>
          </a:p>
          <a:p>
            <a:pPr marL="596646" indent="-514350">
              <a:buAutoNum type="alphaLcParenR"/>
            </a:pPr>
            <a:r>
              <a:rPr lang="en-CA" dirty="0" smtClean="0"/>
              <a:t>3 cm</a:t>
            </a:r>
            <a:r>
              <a:rPr lang="en-CA" baseline="30000" dirty="0" smtClean="0"/>
              <a:t>3</a:t>
            </a:r>
            <a:endParaRPr lang="en-CA" baseline="30000" dirty="0"/>
          </a:p>
          <a:p>
            <a:pPr marL="596646" indent="-514350">
              <a:buFont typeface="Wingdings 2"/>
              <a:buAutoNum type="alphaLcParenR"/>
            </a:pPr>
            <a:r>
              <a:rPr lang="en-CA" dirty="0" smtClean="0"/>
              <a:t>0.05 m</a:t>
            </a:r>
            <a:r>
              <a:rPr lang="en-CA" baseline="30000" dirty="0" smtClean="0"/>
              <a:t>3</a:t>
            </a:r>
            <a:endParaRPr lang="en-CA" dirty="0"/>
          </a:p>
          <a:p>
            <a:pPr marL="596646" indent="-514350">
              <a:buFont typeface="Wingdings 2"/>
              <a:buAutoNum type="alphaLcParenR"/>
            </a:pPr>
            <a:r>
              <a:rPr lang="en-CA" dirty="0" smtClean="0"/>
              <a:t>4 000 000 mm</a:t>
            </a:r>
            <a:r>
              <a:rPr lang="en-CA" baseline="30000" dirty="0" smtClean="0"/>
              <a:t>3</a:t>
            </a:r>
            <a:endParaRPr lang="en-CA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23488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= 3 mL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291565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 x 1000  = 50 000 cm</a:t>
            </a:r>
            <a:r>
              <a:rPr lang="en-CA" baseline="30000" dirty="0" smtClean="0"/>
              <a:t>3</a:t>
            </a:r>
            <a:r>
              <a:rPr lang="en-CA" dirty="0" smtClean="0"/>
              <a:t> = 50 000 mL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350100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 = 4 000 cm</a:t>
            </a:r>
            <a:r>
              <a:rPr lang="en-CA" baseline="30000" dirty="0" smtClean="0"/>
              <a:t>3</a:t>
            </a:r>
            <a:r>
              <a:rPr lang="en-CA" dirty="0" smtClean="0"/>
              <a:t> = 4000 mL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2002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900113" y="1412875"/>
            <a:ext cx="87852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CA" b="1" dirty="0" smtClean="0"/>
              <a:t>1. PRACTICE:    Workbook, page 108 &amp;109</a:t>
            </a:r>
          </a:p>
          <a:p>
            <a:endParaRPr lang="en-CA" b="1" dirty="0"/>
          </a:p>
          <a:p>
            <a:pPr marL="82296" indent="0">
              <a:buNone/>
            </a:pPr>
            <a:r>
              <a:rPr lang="en-CA" b="1" dirty="0" smtClean="0"/>
              <a:t>2. FINISHED?</a:t>
            </a:r>
          </a:p>
          <a:p>
            <a:endParaRPr lang="en-CA" b="1" dirty="0"/>
          </a:p>
          <a:p>
            <a:pPr marL="82296" indent="0">
              <a:buNone/>
            </a:pPr>
            <a:r>
              <a:rPr lang="en-CA" b="1" dirty="0" smtClean="0"/>
              <a:t>Try page 111, #2 (a-f)</a:t>
            </a:r>
          </a:p>
          <a:p>
            <a:pPr marL="82296" indent="0">
              <a:buNone/>
            </a:pPr>
            <a:endParaRPr lang="en-CA" b="1" dirty="0" smtClean="0"/>
          </a:p>
          <a:p>
            <a:pPr marL="82296" indent="0">
              <a:buNone/>
            </a:pPr>
            <a:r>
              <a:rPr lang="en-CA" b="1" dirty="0" smtClean="0"/>
              <a:t>Note:</a:t>
            </a:r>
            <a:endParaRPr lang="en-CA" sz="4800" b="1" dirty="0" smtClean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82296" indent="0" algn="ctr">
              <a:buNone/>
            </a:pPr>
            <a:r>
              <a:rPr lang="en-CA" sz="4800" b="1" dirty="0" smtClean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volume of a prism = area of base x height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722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CA" dirty="0" smtClean="0"/>
              <a:t>125 cm</a:t>
            </a:r>
            <a:r>
              <a:rPr lang="en-CA" baseline="30000" dirty="0" smtClean="0"/>
              <a:t>3</a:t>
            </a:r>
            <a:r>
              <a:rPr lang="en-CA" dirty="0" smtClean="0"/>
              <a:t> </a:t>
            </a:r>
          </a:p>
          <a:p>
            <a:pPr marL="514350" indent="-514350">
              <a:buAutoNum type="arabicParenR"/>
            </a:pPr>
            <a:r>
              <a:rPr lang="en-CA" dirty="0" smtClean="0"/>
              <a:t>150 m3</a:t>
            </a:r>
          </a:p>
          <a:p>
            <a:pPr marL="514350" indent="-514350">
              <a:buAutoNum type="arabicParenR"/>
            </a:pPr>
            <a:r>
              <a:rPr lang="en-CA" dirty="0" smtClean="0"/>
              <a:t>250 000 mm3</a:t>
            </a:r>
          </a:p>
          <a:p>
            <a:pPr marL="514350" indent="-514350">
              <a:buAutoNum type="arabicParenR"/>
            </a:pPr>
            <a:r>
              <a:rPr lang="en-CA" dirty="0" smtClean="0"/>
              <a:t>X = 27</a:t>
            </a:r>
          </a:p>
          <a:p>
            <a:pPr marL="514350" indent="-514350">
              <a:buAutoNum type="arabicParenR"/>
            </a:pPr>
            <a:r>
              <a:rPr lang="en-CA" dirty="0" smtClean="0"/>
              <a:t>8 m</a:t>
            </a:r>
          </a:p>
          <a:p>
            <a:pPr marL="514350" indent="-514350">
              <a:buAutoNum type="arabicParenR"/>
            </a:pPr>
            <a:endParaRPr lang="en-CA" dirty="0"/>
          </a:p>
          <a:p>
            <a:pPr marL="514350" indent="-514350">
              <a:buAutoNum type="arabicParenR"/>
            </a:pPr>
            <a:endParaRPr lang="en-CA" dirty="0" smtClean="0"/>
          </a:p>
          <a:p>
            <a:pPr marL="514350" indent="-514350">
              <a:buAutoNum type="arabicParenR"/>
            </a:pPr>
            <a:endParaRPr lang="en-CA" dirty="0" smtClean="0"/>
          </a:p>
          <a:p>
            <a:pPr marL="514350" indent="-514350">
              <a:buAutoNum type="arabicParenR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2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#learning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Today we will </a:t>
            </a:r>
            <a:r>
              <a:rPr lang="en-CA" dirty="0" smtClean="0"/>
              <a:t>explore and convert different units used to measure volume.</a:t>
            </a:r>
          </a:p>
          <a:p>
            <a:pPr marL="82296" indent="0">
              <a:buNone/>
            </a:pPr>
            <a:endParaRPr lang="en-CA" dirty="0"/>
          </a:p>
          <a:p>
            <a:pPr marL="82296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So that </a:t>
            </a:r>
            <a:r>
              <a:rPr lang="en-CA" dirty="0" smtClean="0"/>
              <a:t>we can measure space of solids and liquids.</a:t>
            </a:r>
          </a:p>
          <a:p>
            <a:pPr marL="82296" indent="0">
              <a:buNone/>
            </a:pPr>
            <a:endParaRPr lang="en-CA" dirty="0"/>
          </a:p>
          <a:p>
            <a:pPr marL="82296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Keys to Success: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I can identify and convert metric units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I can covert units of capacity (mL/L)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 I can convert between the two, knowing that 1cm</a:t>
            </a:r>
            <a:r>
              <a:rPr lang="en-CA" baseline="30000" dirty="0" smtClean="0"/>
              <a:t>3</a:t>
            </a:r>
            <a:r>
              <a:rPr lang="en-CA" dirty="0" smtClean="0"/>
              <a:t> = 1mL and 1dm</a:t>
            </a:r>
            <a:r>
              <a:rPr lang="en-CA" baseline="30000" dirty="0" smtClean="0"/>
              <a:t>3</a:t>
            </a:r>
            <a:r>
              <a:rPr lang="en-CA" dirty="0" smtClean="0"/>
              <a:t> = 1L</a:t>
            </a:r>
          </a:p>
          <a:p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Lesson 8.1: Units of Volume and Capacity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40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19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Recap of Unit Conversion (don’t write this!)</a:t>
            </a:r>
            <a:endParaRPr lang="en-CA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1115616" y="1340768"/>
            <a:ext cx="85262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Ex 1:  150 </a:t>
            </a:r>
            <a:r>
              <a:rPr lang="en-CA" sz="2400" dirty="0"/>
              <a:t>c</a:t>
            </a:r>
            <a:r>
              <a:rPr lang="en-CA" sz="2400" dirty="0" smtClean="0"/>
              <a:t>m = _______ mm?</a:t>
            </a:r>
          </a:p>
          <a:p>
            <a:endParaRPr lang="en-CA" sz="2400" dirty="0"/>
          </a:p>
          <a:p>
            <a:r>
              <a:rPr lang="en-CA" sz="2400" dirty="0" smtClean="0"/>
              <a:t>	You move 1 step to the right, so you just multiply by 10!</a:t>
            </a:r>
          </a:p>
          <a:p>
            <a:r>
              <a:rPr lang="en-CA" sz="2400" dirty="0"/>
              <a:t>	</a:t>
            </a:r>
            <a:r>
              <a:rPr lang="en-CA" sz="2400" dirty="0" smtClean="0"/>
              <a:t>150 x 10 = </a:t>
            </a:r>
            <a:r>
              <a:rPr lang="en-CA" sz="2400" b="1" dirty="0" smtClean="0"/>
              <a:t>1500 mm</a:t>
            </a:r>
          </a:p>
          <a:p>
            <a:endParaRPr lang="en-CA" sz="2400" dirty="0"/>
          </a:p>
          <a:p>
            <a:r>
              <a:rPr lang="en-CA" sz="2400" dirty="0" smtClean="0"/>
              <a:t>Ex 2:  150 cm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= _______ mm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?</a:t>
            </a:r>
          </a:p>
          <a:p>
            <a:endParaRPr lang="en-CA" sz="2400" dirty="0"/>
          </a:p>
          <a:p>
            <a:r>
              <a:rPr lang="en-CA" sz="2400" dirty="0"/>
              <a:t> </a:t>
            </a:r>
            <a:r>
              <a:rPr lang="en-CA" sz="2400" dirty="0" smtClean="0"/>
              <a:t>            150 x 100 =  </a:t>
            </a:r>
            <a:r>
              <a:rPr lang="en-CA" sz="2400" b="1" dirty="0" smtClean="0"/>
              <a:t>15 000 mm</a:t>
            </a:r>
            <a:r>
              <a:rPr lang="en-CA" sz="2400" b="1" baseline="30000" dirty="0" smtClean="0"/>
              <a:t>2</a:t>
            </a:r>
          </a:p>
          <a:p>
            <a:endParaRPr lang="en-CA" sz="2400" baseline="30000" dirty="0"/>
          </a:p>
          <a:p>
            <a:endParaRPr lang="en-CA" sz="2400" baseline="30000" dirty="0"/>
          </a:p>
          <a:p>
            <a:r>
              <a:rPr lang="en-CA" sz="2400" dirty="0" smtClean="0"/>
              <a:t>Can you follow the pattern? </a:t>
            </a:r>
            <a:endParaRPr lang="en-CA" sz="2400" dirty="0"/>
          </a:p>
          <a:p>
            <a:r>
              <a:rPr lang="en-CA" sz="2400" dirty="0" smtClean="0"/>
              <a:t>Ex 3:    150 cm</a:t>
            </a:r>
            <a:r>
              <a:rPr lang="en-CA" sz="2400" baseline="30000" dirty="0" smtClean="0"/>
              <a:t>3</a:t>
            </a:r>
            <a:r>
              <a:rPr lang="en-CA" sz="2400" dirty="0" smtClean="0"/>
              <a:t> =  ________ mm</a:t>
            </a:r>
            <a:r>
              <a:rPr lang="en-CA" sz="2400" baseline="30000" dirty="0" smtClean="0"/>
              <a:t>3</a:t>
            </a:r>
            <a:r>
              <a:rPr lang="en-CA" sz="2400" dirty="0" smtClean="0"/>
              <a:t>?</a:t>
            </a:r>
          </a:p>
          <a:p>
            <a:endParaRPr lang="en-CA" sz="2400" dirty="0"/>
          </a:p>
          <a:p>
            <a:r>
              <a:rPr lang="en-CA" sz="2400" dirty="0" smtClean="0"/>
              <a:t>             150 x 1000 = </a:t>
            </a:r>
            <a:r>
              <a:rPr lang="en-CA" sz="2400" b="1" dirty="0" smtClean="0"/>
              <a:t>150 000 mm</a:t>
            </a:r>
            <a:r>
              <a:rPr lang="en-CA" sz="2400" b="1" baseline="30000" dirty="0" smtClean="0"/>
              <a:t>3</a:t>
            </a:r>
            <a:endParaRPr lang="en-CA" sz="2400" b="1" baseline="30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711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8229600" cy="70609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Units of Volume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417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4915627" y="1417176"/>
            <a:ext cx="763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dm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5787052" y="1417176"/>
            <a:ext cx="61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144067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14171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dam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4171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14171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km</a:t>
            </a:r>
            <a:r>
              <a:rPr lang="en-CA" b="1" baseline="30000" dirty="0" smtClean="0"/>
              <a:t>3</a:t>
            </a:r>
            <a:endParaRPr lang="en-CA" b="1" baseline="30000" dirty="0"/>
          </a:p>
        </p:txBody>
      </p:sp>
      <p:sp>
        <p:nvSpPr>
          <p:cNvPr id="24" name="U-Turn Arrow 23"/>
          <p:cNvSpPr/>
          <p:nvPr/>
        </p:nvSpPr>
        <p:spPr>
          <a:xfrm>
            <a:off x="1457667" y="1121668"/>
            <a:ext cx="936104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U-Turn Arrow 24"/>
          <p:cNvSpPr/>
          <p:nvPr/>
        </p:nvSpPr>
        <p:spPr>
          <a:xfrm>
            <a:off x="2546171" y="1121668"/>
            <a:ext cx="936104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U-Turn Arrow 25"/>
          <p:cNvSpPr/>
          <p:nvPr/>
        </p:nvSpPr>
        <p:spPr>
          <a:xfrm>
            <a:off x="3607679" y="1130052"/>
            <a:ext cx="748297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U-Turn Arrow 26"/>
          <p:cNvSpPr/>
          <p:nvPr/>
        </p:nvSpPr>
        <p:spPr>
          <a:xfrm>
            <a:off x="4427984" y="1121668"/>
            <a:ext cx="748297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U-Turn Arrow 27"/>
          <p:cNvSpPr/>
          <p:nvPr/>
        </p:nvSpPr>
        <p:spPr>
          <a:xfrm>
            <a:off x="5292080" y="1115452"/>
            <a:ext cx="825624" cy="3026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" name="U-Turn Arrow 28"/>
          <p:cNvSpPr/>
          <p:nvPr/>
        </p:nvSpPr>
        <p:spPr>
          <a:xfrm>
            <a:off x="6194648" y="1130052"/>
            <a:ext cx="825624" cy="3026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57667" y="683404"/>
            <a:ext cx="882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2583370" y="705858"/>
            <a:ext cx="98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3563888" y="715150"/>
            <a:ext cx="84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4355976" y="683404"/>
            <a:ext cx="9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5364088" y="683404"/>
            <a:ext cx="84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6228184" y="683404"/>
            <a:ext cx="99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1000</a:t>
            </a:r>
            <a:endParaRPr lang="en-CA" dirty="0"/>
          </a:p>
        </p:txBody>
      </p:sp>
      <p:sp>
        <p:nvSpPr>
          <p:cNvPr id="36" name="U-Turn Arrow 35"/>
          <p:cNvSpPr/>
          <p:nvPr/>
        </p:nvSpPr>
        <p:spPr>
          <a:xfrm flipH="1" flipV="1">
            <a:off x="1484650" y="1759883"/>
            <a:ext cx="936104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U-Turn Arrow 36"/>
          <p:cNvSpPr/>
          <p:nvPr/>
        </p:nvSpPr>
        <p:spPr>
          <a:xfrm flipH="1" flipV="1">
            <a:off x="2547240" y="1786508"/>
            <a:ext cx="936104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8" name="U-Turn Arrow 37"/>
          <p:cNvSpPr/>
          <p:nvPr/>
        </p:nvSpPr>
        <p:spPr>
          <a:xfrm flipH="1" flipV="1">
            <a:off x="3635896" y="1769740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9" name="U-Turn Arrow 38"/>
          <p:cNvSpPr/>
          <p:nvPr/>
        </p:nvSpPr>
        <p:spPr>
          <a:xfrm flipH="1" flipV="1">
            <a:off x="4427984" y="1759883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0" name="U-Turn Arrow 39"/>
          <p:cNvSpPr/>
          <p:nvPr/>
        </p:nvSpPr>
        <p:spPr>
          <a:xfrm flipH="1" flipV="1">
            <a:off x="5331087" y="1786508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U-Turn Arrow 40"/>
          <p:cNvSpPr/>
          <p:nvPr/>
        </p:nvSpPr>
        <p:spPr>
          <a:xfrm flipH="1" flipV="1">
            <a:off x="6228006" y="1769740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2195572"/>
            <a:ext cx="87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>
            <a:off x="2462166" y="2195572"/>
            <a:ext cx="95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3491879" y="2195572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4298178" y="2195572"/>
            <a:ext cx="90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5148064" y="2195572"/>
            <a:ext cx="90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>
            <a:off x="6050632" y="2195572"/>
            <a:ext cx="89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1000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1071825" y="298269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 1:     250 dam</a:t>
            </a:r>
            <a:r>
              <a:rPr lang="en-CA" baseline="30000" dirty="0" smtClean="0"/>
              <a:t>3</a:t>
            </a:r>
            <a:r>
              <a:rPr lang="en-CA" dirty="0" smtClean="0"/>
              <a:t> = _______ cm</a:t>
            </a:r>
            <a:r>
              <a:rPr lang="en-CA" baseline="30000" dirty="0" smtClean="0"/>
              <a:t>3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r>
              <a:rPr lang="en-CA" dirty="0" smtClean="0"/>
              <a:t>Ex 2:  15.4 mm</a:t>
            </a:r>
            <a:r>
              <a:rPr lang="en-CA" baseline="30000" dirty="0" smtClean="0"/>
              <a:t>3</a:t>
            </a:r>
            <a:r>
              <a:rPr lang="en-CA" dirty="0" smtClean="0"/>
              <a:t> = _______ dm</a:t>
            </a:r>
            <a:r>
              <a:rPr lang="en-CA" baseline="30000" dirty="0" smtClean="0"/>
              <a:t>3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17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1143000"/>
          </a:xfrm>
        </p:spPr>
        <p:txBody>
          <a:bodyPr/>
          <a:lstStyle/>
          <a:p>
            <a:r>
              <a:rPr lang="en-CA" dirty="0" smtClean="0"/>
              <a:t>Liquids!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19566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If you are using a recipe that is written using the Metric system, you won’t see “pour 25000 mm</a:t>
            </a:r>
            <a:r>
              <a:rPr lang="en-CA" baseline="30000" dirty="0" smtClean="0"/>
              <a:t>3</a:t>
            </a:r>
            <a:r>
              <a:rPr lang="en-CA" dirty="0" smtClean="0"/>
              <a:t> of milk into the flour.”  Look at the next pop can, or milk carton, or gas station and you</a:t>
            </a:r>
          </a:p>
          <a:p>
            <a:pPr marL="0" indent="0">
              <a:buNone/>
            </a:pPr>
            <a:r>
              <a:rPr lang="en-CA" dirty="0" smtClean="0"/>
              <a:t>will see units of capacity!</a:t>
            </a:r>
          </a:p>
        </p:txBody>
      </p:sp>
    </p:spTree>
    <p:extLst>
      <p:ext uri="{BB962C8B-B14F-4D97-AF65-F5344CB8AC3E}">
        <p14:creationId xmlns:p14="http://schemas.microsoft.com/office/powerpoint/2010/main" val="2734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195664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Units of capacity: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2434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</a:t>
            </a:r>
            <a:endParaRPr lang="en-CA" b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5131651" y="2434580"/>
            <a:ext cx="763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dL</a:t>
            </a:r>
            <a:endParaRPr lang="en-CA" b="1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6003076" y="2434580"/>
            <a:ext cx="61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cL</a:t>
            </a:r>
            <a:endParaRPr lang="en-CA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243037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mL</a:t>
            </a:r>
            <a:endParaRPr lang="en-CA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24345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daL</a:t>
            </a:r>
            <a:endParaRPr lang="en-CA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24345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hl</a:t>
            </a:r>
            <a:endParaRPr lang="en-CA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24345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kL</a:t>
            </a:r>
            <a:endParaRPr lang="en-CA" b="1" baseline="30000" dirty="0"/>
          </a:p>
        </p:txBody>
      </p:sp>
      <p:sp>
        <p:nvSpPr>
          <p:cNvPr id="11" name="U-Turn Arrow 10"/>
          <p:cNvSpPr/>
          <p:nvPr/>
        </p:nvSpPr>
        <p:spPr>
          <a:xfrm>
            <a:off x="1673691" y="2139072"/>
            <a:ext cx="936104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U-Turn Arrow 11"/>
          <p:cNvSpPr/>
          <p:nvPr/>
        </p:nvSpPr>
        <p:spPr>
          <a:xfrm>
            <a:off x="2762195" y="2139072"/>
            <a:ext cx="936104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>
            <a:off x="3823703" y="2147456"/>
            <a:ext cx="748297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U-Turn Arrow 13"/>
          <p:cNvSpPr/>
          <p:nvPr/>
        </p:nvSpPr>
        <p:spPr>
          <a:xfrm>
            <a:off x="4644008" y="2139072"/>
            <a:ext cx="748297" cy="2880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U-Turn Arrow 14"/>
          <p:cNvSpPr/>
          <p:nvPr/>
        </p:nvSpPr>
        <p:spPr>
          <a:xfrm>
            <a:off x="5508104" y="2132856"/>
            <a:ext cx="825624" cy="3026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U-Turn Arrow 15"/>
          <p:cNvSpPr/>
          <p:nvPr/>
        </p:nvSpPr>
        <p:spPr>
          <a:xfrm>
            <a:off x="6410672" y="2147456"/>
            <a:ext cx="825624" cy="3026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3691" y="1700808"/>
            <a:ext cx="882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799394" y="1723262"/>
            <a:ext cx="98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779912" y="1732554"/>
            <a:ext cx="84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1700808"/>
            <a:ext cx="9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1700808"/>
            <a:ext cx="84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1700808"/>
            <a:ext cx="99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x 10</a:t>
            </a:r>
            <a:endParaRPr lang="en-CA" dirty="0"/>
          </a:p>
        </p:txBody>
      </p:sp>
      <p:sp>
        <p:nvSpPr>
          <p:cNvPr id="23" name="U-Turn Arrow 22"/>
          <p:cNvSpPr/>
          <p:nvPr/>
        </p:nvSpPr>
        <p:spPr>
          <a:xfrm flipH="1" flipV="1">
            <a:off x="1700674" y="2777287"/>
            <a:ext cx="936104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U-Turn Arrow 23"/>
          <p:cNvSpPr/>
          <p:nvPr/>
        </p:nvSpPr>
        <p:spPr>
          <a:xfrm flipH="1" flipV="1">
            <a:off x="2763264" y="2803912"/>
            <a:ext cx="936104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U-Turn Arrow 24"/>
          <p:cNvSpPr/>
          <p:nvPr/>
        </p:nvSpPr>
        <p:spPr>
          <a:xfrm flipH="1" flipV="1">
            <a:off x="3851920" y="2787144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U-Turn Arrow 25"/>
          <p:cNvSpPr/>
          <p:nvPr/>
        </p:nvSpPr>
        <p:spPr>
          <a:xfrm flipH="1" flipV="1">
            <a:off x="4644008" y="2777287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U-Turn Arrow 26"/>
          <p:cNvSpPr/>
          <p:nvPr/>
        </p:nvSpPr>
        <p:spPr>
          <a:xfrm flipH="1" flipV="1">
            <a:off x="5547111" y="2803912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U-Turn Arrow 27"/>
          <p:cNvSpPr/>
          <p:nvPr/>
        </p:nvSpPr>
        <p:spPr>
          <a:xfrm flipH="1" flipV="1">
            <a:off x="6444030" y="2787144"/>
            <a:ext cx="720080" cy="288032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9672" y="3212976"/>
            <a:ext cx="87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2678190" y="3212976"/>
            <a:ext cx="95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3707903" y="3212976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4514202" y="3212976"/>
            <a:ext cx="90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5364088" y="3212976"/>
            <a:ext cx="90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6266656" y="3212976"/>
            <a:ext cx="89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÷ 10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3717032"/>
            <a:ext cx="7416824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Converting between the two measurements for volume and capacity</a:t>
            </a:r>
          </a:p>
          <a:p>
            <a:endParaRPr lang="en-CA" dirty="0"/>
          </a:p>
          <a:p>
            <a:pPr algn="ctr"/>
            <a:r>
              <a:rPr lang="en-CA" sz="3600" b="1" dirty="0" smtClean="0"/>
              <a:t>1 mL =  __1__ cm</a:t>
            </a:r>
            <a:r>
              <a:rPr lang="en-CA" sz="3600" b="1" baseline="30000" dirty="0" smtClean="0"/>
              <a:t>3</a:t>
            </a:r>
            <a:r>
              <a:rPr lang="en-CA" sz="3600" b="1" dirty="0" smtClean="0"/>
              <a:t> 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b="1" dirty="0" smtClean="0"/>
              <a:t>1 L  = 1 dm</a:t>
            </a:r>
            <a:r>
              <a:rPr lang="en-CA" sz="3600" b="1" baseline="30000" dirty="0" smtClean="0"/>
              <a:t>3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3805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r>
              <a:rPr lang="en-CA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5400600" cy="5123656"/>
          </a:xfrm>
        </p:spPr>
        <p:txBody>
          <a:bodyPr/>
          <a:lstStyle/>
          <a:p>
            <a:r>
              <a:rPr lang="en-CA" dirty="0" smtClean="0"/>
              <a:t>Convert the following to mL</a:t>
            </a:r>
          </a:p>
          <a:p>
            <a:endParaRPr lang="en-CA" dirty="0"/>
          </a:p>
          <a:p>
            <a:pPr marL="596646" indent="-514350">
              <a:buAutoNum type="alphaLcParenR"/>
            </a:pPr>
            <a:r>
              <a:rPr lang="en-CA" dirty="0" smtClean="0"/>
              <a:t>3 cm</a:t>
            </a:r>
            <a:r>
              <a:rPr lang="en-CA" baseline="30000" dirty="0" smtClean="0"/>
              <a:t>3</a:t>
            </a:r>
            <a:endParaRPr lang="en-CA" baseline="30000" dirty="0"/>
          </a:p>
          <a:p>
            <a:pPr marL="596646" indent="-514350">
              <a:buFont typeface="Wingdings 2"/>
              <a:buAutoNum type="alphaLcParenR"/>
            </a:pPr>
            <a:r>
              <a:rPr lang="en-CA" dirty="0" smtClean="0"/>
              <a:t>0.05 m</a:t>
            </a:r>
            <a:r>
              <a:rPr lang="en-CA" baseline="30000" dirty="0" smtClean="0"/>
              <a:t>3</a:t>
            </a:r>
            <a:endParaRPr lang="en-CA" dirty="0"/>
          </a:p>
          <a:p>
            <a:pPr marL="596646" indent="-514350">
              <a:buFont typeface="Wingdings 2"/>
              <a:buAutoNum type="alphaLcParenR"/>
            </a:pPr>
            <a:r>
              <a:rPr lang="en-CA" dirty="0" smtClean="0"/>
              <a:t>4 000 000 mm</a:t>
            </a:r>
            <a:r>
              <a:rPr lang="en-CA" baseline="30000" dirty="0" smtClean="0"/>
              <a:t>3</a:t>
            </a:r>
            <a:endParaRPr lang="en-CA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2930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PRACTICE:    Page 108 and 109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941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3836</TotalTime>
  <Words>451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Volume Pretest Don’t freak out…it’s not for marks! </vt:lpstr>
      <vt:lpstr>Answers</vt:lpstr>
      <vt:lpstr>#learning</vt:lpstr>
      <vt:lpstr>Lesson 8.1: Units of Volume and Capacity</vt:lpstr>
      <vt:lpstr>Recap of Unit Conversion (don’t write this!)</vt:lpstr>
      <vt:lpstr>Units of Volume</vt:lpstr>
      <vt:lpstr>Liquids!</vt:lpstr>
      <vt:lpstr>PowerPoint Presentation</vt:lpstr>
      <vt:lpstr>Example problems</vt:lpstr>
      <vt:lpstr>Example problems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Erica Cameron</dc:creator>
  <cp:lastModifiedBy>Kate Smith</cp:lastModifiedBy>
  <cp:revision>84</cp:revision>
  <dcterms:created xsi:type="dcterms:W3CDTF">2012-01-13T02:11:20Z</dcterms:created>
  <dcterms:modified xsi:type="dcterms:W3CDTF">2016-02-12T20:26:33Z</dcterms:modified>
</cp:coreProperties>
</file>