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60" r:id="rId2"/>
    <p:sldId id="268" r:id="rId3"/>
    <p:sldId id="270" r:id="rId4"/>
    <p:sldId id="267" r:id="rId5"/>
    <p:sldId id="259" r:id="rId6"/>
    <p:sldId id="262" r:id="rId7"/>
    <p:sldId id="263" r:id="rId8"/>
    <p:sldId id="264" r:id="rId9"/>
    <p:sldId id="275" r:id="rId10"/>
    <p:sldId id="271" r:id="rId11"/>
    <p:sldId id="272" r:id="rId12"/>
    <p:sldId id="273" r:id="rId13"/>
    <p:sldId id="266" r:id="rId14"/>
    <p:sldId id="274" r:id="rId15"/>
  </p:sldIdLst>
  <p:sldSz cx="9144000" cy="6858000" type="screen4x3"/>
  <p:notesSz cx="7132638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40178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77CEBBD3-9D70-4652-83A5-F84382B24F4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8DD8428B-A583-479E-B526-E643EFA7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0DC389-2680-453A-ACFB-95366202688B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D14D8-34F3-47F6-92B0-6EF5A1AC18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Warm 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60338"/>
            <a:ext cx="8280920" cy="549766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Find the </a:t>
            </a:r>
            <a:r>
              <a:rPr lang="en-CA" i="1" dirty="0" smtClean="0"/>
              <a:t>simplified </a:t>
            </a:r>
            <a:r>
              <a:rPr lang="en-CA" i="1" u="sng" dirty="0" smtClean="0"/>
              <a:t>expression</a:t>
            </a:r>
            <a:r>
              <a:rPr lang="en-CA" dirty="0" smtClean="0"/>
              <a:t> for the area of the yard WITHOUT the pool.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BEFORE YOU START…ask yourself…how many rectangles are there?  How do you find *just* the yard?  What are the dimensions of the pool?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414495" y="2780928"/>
            <a:ext cx="4104456" cy="172819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07904" y="3392996"/>
            <a:ext cx="1440160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POOL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24115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4x + 6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51496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3x - 4</a:t>
            </a:r>
            <a:endParaRPr lang="en-US" dirty="0"/>
          </a:p>
        </p:txBody>
      </p:sp>
      <p:cxnSp>
        <p:nvCxnSpPr>
          <p:cNvPr id="9" name="Straight Arrow Connector 8"/>
          <p:cNvCxnSpPr>
            <a:endCxn id="4" idx="2"/>
          </p:cNvCxnSpPr>
          <p:nvPr/>
        </p:nvCxnSpPr>
        <p:spPr>
          <a:xfrm>
            <a:off x="4466723" y="3897052"/>
            <a:ext cx="0" cy="6120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66723" y="2780928"/>
            <a:ext cx="0" cy="6120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20072" y="3645024"/>
            <a:ext cx="127681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14495" y="3645024"/>
            <a:ext cx="1276819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66723" y="40184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66723" y="30236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08104" y="36450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6" y="36357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Find the volume of the following objects. </a:t>
            </a:r>
          </a:p>
          <a:p>
            <a:pPr marL="514350" indent="-514350"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V = l x w x h</a:t>
            </a:r>
          </a:p>
          <a:p>
            <a:pPr marL="0" indent="0">
              <a:buNone/>
            </a:pPr>
            <a:r>
              <a:rPr lang="en-CA" dirty="0" smtClean="0"/>
              <a:t>V = 4 x 5 x 10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V = 200m</a:t>
            </a:r>
            <a:r>
              <a:rPr lang="en-CA" b="1" baseline="30000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AutoShape 2" descr="Image result for calculate volum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14208"/>
            <a:ext cx="3455584" cy="397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04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2. Find the volume of this cylinder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V = </a:t>
            </a:r>
            <a:r>
              <a:rPr lang="el-GR" dirty="0"/>
              <a:t>π</a:t>
            </a:r>
            <a:r>
              <a:rPr lang="en-CA" dirty="0" smtClean="0"/>
              <a:t>r</a:t>
            </a:r>
            <a:r>
              <a:rPr lang="en-CA" baseline="30000" dirty="0" smtClean="0"/>
              <a:t>2</a:t>
            </a:r>
            <a:r>
              <a:rPr lang="en-CA" dirty="0" smtClean="0"/>
              <a:t>h</a:t>
            </a:r>
          </a:p>
          <a:p>
            <a:pPr marL="0" indent="0">
              <a:buNone/>
            </a:pPr>
            <a:r>
              <a:rPr lang="en-CA" dirty="0" smtClean="0"/>
              <a:t>V = 3.14 x 4 x 4 x 15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0000"/>
                </a:solidFill>
              </a:rPr>
              <a:t>V = 753.6 cm</a:t>
            </a:r>
            <a:r>
              <a:rPr lang="en-CA" b="1" baseline="30000" dirty="0" smtClean="0">
                <a:solidFill>
                  <a:srgbClr val="FF0000"/>
                </a:solidFill>
              </a:rPr>
              <a:t>3</a:t>
            </a:r>
            <a:endParaRPr lang="en-CA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07" y="2348880"/>
            <a:ext cx="277376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19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CA" dirty="0" smtClean="0"/>
                  <a:t>3. Find the volume of this prism</a:t>
                </a: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r>
                  <a:rPr lang="en-CA" dirty="0" smtClean="0"/>
                  <a:t>V  </a:t>
                </a:r>
                <a:r>
                  <a:rPr lang="en-CA" dirty="0"/>
                  <a:t>= A</a:t>
                </a:r>
                <a:r>
                  <a:rPr lang="en-CA" baseline="-25000" dirty="0"/>
                  <a:t>b</a:t>
                </a:r>
                <a:r>
                  <a:rPr lang="en-CA" dirty="0"/>
                  <a:t> x </a:t>
                </a:r>
                <a:r>
                  <a:rPr lang="en-CA" dirty="0" smtClean="0"/>
                  <a:t>h</a:t>
                </a:r>
              </a:p>
              <a:p>
                <a:pPr marL="0" indent="0">
                  <a:buNone/>
                </a:pPr>
                <a:r>
                  <a:rPr lang="en-CA" dirty="0" smtClean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𝑏</m:t>
                        </m:r>
                        <m:r>
                          <a:rPr lang="en-CA" b="0" i="1" smtClean="0">
                            <a:latin typeface="Cambria Math"/>
                          </a:rPr>
                          <m:t> </m:t>
                        </m:r>
                        <m:r>
                          <a:rPr lang="en-CA" b="0" i="1" smtClean="0">
                            <a:latin typeface="Cambria Math"/>
                          </a:rPr>
                          <m:t>𝑥</m:t>
                        </m:r>
                        <m:r>
                          <a:rPr lang="en-CA" b="0" i="1" smtClean="0">
                            <a:latin typeface="Cambria Math"/>
                          </a:rPr>
                          <m:t> </m:t>
                        </m:r>
                        <m:r>
                          <a:rPr lang="en-CA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 smtClean="0"/>
                  <a:t> x 18</a:t>
                </a:r>
              </a:p>
              <a:p>
                <a:pPr marL="0" indent="0">
                  <a:buNone/>
                </a:pPr>
                <a:r>
                  <a:rPr lang="en-CA" dirty="0" smtClean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12</m:t>
                        </m:r>
                        <m:r>
                          <a:rPr lang="en-CA" i="1">
                            <a:latin typeface="Cambria Math"/>
                          </a:rPr>
                          <m:t> </m:t>
                        </m:r>
                        <m:r>
                          <a:rPr lang="en-CA" i="1">
                            <a:latin typeface="Cambria Math"/>
                          </a:rPr>
                          <m:t>𝑥</m:t>
                        </m:r>
                        <m:r>
                          <a:rPr lang="en-CA" i="1">
                            <a:latin typeface="Cambria Math"/>
                          </a:rPr>
                          <m:t> 9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CA" dirty="0"/>
                  <a:t> x 18</a:t>
                </a:r>
              </a:p>
              <a:p>
                <a:pPr marL="0" indent="0">
                  <a:buNone/>
                </a:pPr>
                <a:r>
                  <a:rPr lang="en-CA" dirty="0" smtClean="0"/>
                  <a:t>V = 54 x 18</a:t>
                </a:r>
              </a:p>
              <a:p>
                <a:pPr marL="0" indent="0">
                  <a:buNone/>
                </a:pPr>
                <a:r>
                  <a:rPr lang="en-CA" b="1" dirty="0" smtClean="0">
                    <a:solidFill>
                      <a:srgbClr val="FF0000"/>
                    </a:solidFill>
                  </a:rPr>
                  <a:t>V = 972cm</a:t>
                </a:r>
                <a:r>
                  <a:rPr lang="en-CA" b="1" baseline="30000" dirty="0" smtClean="0">
                    <a:solidFill>
                      <a:srgbClr val="FF0000"/>
                    </a:solidFill>
                  </a:rPr>
                  <a:t>3</a:t>
                </a:r>
                <a:endParaRPr lang="en-CA" b="1" baseline="30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54" t="-26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7" y="2492896"/>
            <a:ext cx="341207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34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Team 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 group of 3, design a 3D object.</a:t>
            </a:r>
          </a:p>
          <a:p>
            <a:r>
              <a:rPr lang="en-CA" dirty="0" smtClean="0"/>
              <a:t>Your object must be composed of </a:t>
            </a:r>
            <a:r>
              <a:rPr lang="en-CA" b="1" dirty="0" smtClean="0"/>
              <a:t>at least 3 different </a:t>
            </a:r>
            <a:r>
              <a:rPr lang="en-CA" dirty="0" smtClean="0"/>
              <a:t> solids (e.g. cylinder, cube, rectangular prism)</a:t>
            </a:r>
          </a:p>
          <a:p>
            <a:r>
              <a:rPr lang="en-CA" dirty="0" smtClean="0"/>
              <a:t>Calculate:</a:t>
            </a:r>
          </a:p>
          <a:p>
            <a:pPr marL="514350" indent="-514350">
              <a:buAutoNum type="arabicPeriod"/>
            </a:pPr>
            <a:r>
              <a:rPr lang="en-CA" dirty="0" smtClean="0"/>
              <a:t>The </a:t>
            </a:r>
            <a:r>
              <a:rPr lang="en-CA" b="1" dirty="0" smtClean="0">
                <a:solidFill>
                  <a:srgbClr val="FF0000"/>
                </a:solidFill>
              </a:rPr>
              <a:t>total surface area</a:t>
            </a:r>
            <a:r>
              <a:rPr lang="en-CA" dirty="0" smtClean="0"/>
              <a:t> of your design</a:t>
            </a:r>
          </a:p>
          <a:p>
            <a:pPr marL="514350" indent="-514350">
              <a:buAutoNum type="arabicPeriod"/>
            </a:pPr>
            <a:r>
              <a:rPr lang="en-CA" dirty="0" smtClean="0"/>
              <a:t>The </a:t>
            </a:r>
            <a:r>
              <a:rPr lang="en-CA" b="1" dirty="0" smtClean="0">
                <a:solidFill>
                  <a:srgbClr val="FF0000"/>
                </a:solidFill>
              </a:rPr>
              <a:t>volume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of your design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1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PRACTIce</a:t>
            </a:r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Workbook, </a:t>
            </a:r>
            <a:endParaRPr lang="en-CA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CA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page 110 – a, b, c, d, g </a:t>
            </a:r>
          </a:p>
          <a:p>
            <a:pPr marL="0" indent="0" algn="ctr">
              <a:buNone/>
            </a:pPr>
            <a:r>
              <a:rPr lang="en-CA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Page 111 – b, c, f, #3. a, b</a:t>
            </a:r>
            <a:endParaRPr lang="en-CA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81128"/>
            <a:ext cx="2548334" cy="190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2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rEal</a:t>
            </a:r>
            <a:r>
              <a:rPr lang="en-CA" dirty="0" smtClean="0"/>
              <a:t> Warm-Up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Convert the following: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4 m</a:t>
            </a:r>
            <a:r>
              <a:rPr lang="en-CA" baseline="30000" dirty="0" smtClean="0"/>
              <a:t>3</a:t>
            </a:r>
            <a:r>
              <a:rPr lang="en-CA" dirty="0" smtClean="0"/>
              <a:t> = </a:t>
            </a:r>
            <a:r>
              <a:rPr lang="en-CA" u="sng" dirty="0" smtClean="0"/>
              <a:t>					</a:t>
            </a:r>
            <a:r>
              <a:rPr lang="en-CA" dirty="0" smtClean="0"/>
              <a:t>cm</a:t>
            </a:r>
            <a:r>
              <a:rPr lang="en-CA" baseline="30000" dirty="0" smtClean="0"/>
              <a:t>3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800 000mm</a:t>
            </a:r>
            <a:r>
              <a:rPr lang="en-CA" baseline="30000" dirty="0" smtClean="0"/>
              <a:t>3</a:t>
            </a:r>
            <a:r>
              <a:rPr lang="en-CA" dirty="0" smtClean="0"/>
              <a:t> = </a:t>
            </a:r>
            <a:r>
              <a:rPr lang="en-CA" u="sng" dirty="0" smtClean="0"/>
              <a:t>			</a:t>
            </a:r>
            <a:r>
              <a:rPr lang="en-CA" dirty="0" smtClean="0"/>
              <a:t>dm</a:t>
            </a:r>
            <a:r>
              <a:rPr lang="en-CA" baseline="30000" dirty="0" smtClean="0"/>
              <a:t>3</a:t>
            </a:r>
          </a:p>
          <a:p>
            <a:pPr marL="0" indent="0">
              <a:buNone/>
            </a:pPr>
            <a:endParaRPr lang="en-CA" baseline="30000" dirty="0"/>
          </a:p>
          <a:p>
            <a:pPr marL="0" indent="0">
              <a:buNone/>
            </a:pPr>
            <a:r>
              <a:rPr lang="en-CA" dirty="0" smtClean="0"/>
              <a:t> 80L = </a:t>
            </a:r>
            <a:r>
              <a:rPr lang="en-CA" u="sng" dirty="0" smtClean="0"/>
              <a:t>			</a:t>
            </a:r>
            <a:r>
              <a:rPr lang="en-CA" dirty="0" smtClean="0"/>
              <a:t>mL = </a:t>
            </a:r>
            <a:r>
              <a:rPr lang="en-CA" u="sng" dirty="0" smtClean="0"/>
              <a:t>		</a:t>
            </a:r>
            <a:r>
              <a:rPr lang="en-CA" dirty="0" smtClean="0"/>
              <a:t> cm</a:t>
            </a:r>
            <a:r>
              <a:rPr lang="en-CA" baseline="30000" dirty="0" smtClean="0"/>
              <a:t>3</a:t>
            </a:r>
          </a:p>
          <a:p>
            <a:pPr marL="0" indent="0">
              <a:buNone/>
            </a:pPr>
            <a:endParaRPr lang="en-CA" baseline="30000" dirty="0"/>
          </a:p>
          <a:p>
            <a:pPr marL="0" indent="0">
              <a:buNone/>
            </a:pPr>
            <a:r>
              <a:rPr lang="en-CA" dirty="0" smtClean="0"/>
              <a:t> 700 mL= </a:t>
            </a:r>
            <a:r>
              <a:rPr lang="en-CA" u="sng" dirty="0" smtClean="0"/>
              <a:t>			</a:t>
            </a:r>
            <a:r>
              <a:rPr lang="en-CA" dirty="0" smtClean="0"/>
              <a:t>dm</a:t>
            </a:r>
            <a:r>
              <a:rPr lang="en-CA" baseline="30000" dirty="0" smtClean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28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rEal</a:t>
            </a:r>
            <a:r>
              <a:rPr lang="en-CA" dirty="0" smtClean="0"/>
              <a:t> Warm-Up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Convert the following: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4 m</a:t>
            </a:r>
            <a:r>
              <a:rPr lang="en-CA" baseline="30000" dirty="0" smtClean="0"/>
              <a:t>3</a:t>
            </a:r>
            <a:r>
              <a:rPr lang="en-CA" dirty="0" smtClean="0"/>
              <a:t> = </a:t>
            </a:r>
            <a:r>
              <a:rPr lang="en-CA" u="sng" dirty="0" smtClean="0"/>
              <a:t>	4 x 1000 x 1000 = </a:t>
            </a:r>
            <a:r>
              <a:rPr lang="en-CA" b="1" i="1" dirty="0" smtClean="0">
                <a:solidFill>
                  <a:srgbClr val="FF0000"/>
                </a:solidFill>
              </a:rPr>
              <a:t>4 000 000cm</a:t>
            </a:r>
            <a:r>
              <a:rPr lang="en-CA" b="1" i="1" baseline="30000" dirty="0" smtClean="0">
                <a:solidFill>
                  <a:srgbClr val="FF0000"/>
                </a:solidFill>
              </a:rPr>
              <a:t>3</a:t>
            </a:r>
            <a:endParaRPr lang="en-CA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CA" dirty="0" smtClean="0"/>
              <a:t>800 000mm</a:t>
            </a:r>
            <a:r>
              <a:rPr lang="en-CA" baseline="30000" dirty="0" smtClean="0"/>
              <a:t>3</a:t>
            </a:r>
            <a:r>
              <a:rPr lang="en-CA" dirty="0" smtClean="0"/>
              <a:t> = 800 000÷1000÷1000</a:t>
            </a:r>
            <a:r>
              <a:rPr lang="en-CA" dirty="0"/>
              <a:t> </a:t>
            </a:r>
            <a:r>
              <a:rPr lang="en-CA" dirty="0" smtClean="0"/>
              <a:t>= </a:t>
            </a:r>
            <a:r>
              <a:rPr lang="en-CA" b="1" i="1" dirty="0" smtClean="0">
                <a:solidFill>
                  <a:srgbClr val="FF0000"/>
                </a:solidFill>
              </a:rPr>
              <a:t>0.8dm</a:t>
            </a:r>
            <a:r>
              <a:rPr lang="en-CA" b="1" i="1" baseline="30000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en-CA" baseline="30000" dirty="0"/>
          </a:p>
          <a:p>
            <a:pPr marL="0" indent="0">
              <a:buNone/>
            </a:pPr>
            <a:r>
              <a:rPr lang="en-CA" dirty="0" smtClean="0"/>
              <a:t> 80L = 80	</a:t>
            </a:r>
            <a:r>
              <a:rPr lang="en-CA" dirty="0"/>
              <a:t>x</a:t>
            </a:r>
            <a:r>
              <a:rPr lang="en-CA" dirty="0" smtClean="0"/>
              <a:t> 1000 = </a:t>
            </a:r>
            <a:r>
              <a:rPr lang="en-CA" u="sng" dirty="0" smtClean="0"/>
              <a:t>	</a:t>
            </a:r>
            <a:r>
              <a:rPr lang="en-CA" b="1" i="1" u="sng" dirty="0" smtClean="0"/>
              <a:t>80 000</a:t>
            </a:r>
            <a:r>
              <a:rPr lang="en-CA" u="sng" dirty="0" smtClean="0"/>
              <a:t>	</a:t>
            </a:r>
            <a:r>
              <a:rPr lang="en-CA" dirty="0" smtClean="0"/>
              <a:t>mL = </a:t>
            </a:r>
            <a:r>
              <a:rPr lang="en-CA" b="1" i="1" dirty="0" smtClean="0">
                <a:solidFill>
                  <a:srgbClr val="FF0000"/>
                </a:solidFill>
              </a:rPr>
              <a:t>80 000cm</a:t>
            </a:r>
            <a:r>
              <a:rPr lang="en-CA" b="1" i="1" baseline="30000" dirty="0" smtClean="0">
                <a:solidFill>
                  <a:srgbClr val="FF0000"/>
                </a:solidFill>
              </a:rPr>
              <a:t>3</a:t>
            </a:r>
          </a:p>
          <a:p>
            <a:pPr marL="0" indent="0">
              <a:buNone/>
            </a:pPr>
            <a:endParaRPr lang="en-CA" baseline="30000" dirty="0"/>
          </a:p>
          <a:p>
            <a:pPr marL="0" indent="0">
              <a:buNone/>
            </a:pPr>
            <a:r>
              <a:rPr lang="en-CA" dirty="0" smtClean="0"/>
              <a:t> 700 mL= </a:t>
            </a:r>
            <a:r>
              <a:rPr lang="en-CA" u="sng" dirty="0" smtClean="0"/>
              <a:t>	 700</a:t>
            </a:r>
            <a:r>
              <a:rPr lang="en-CA" dirty="0" smtClean="0"/>
              <a:t>÷ 1000 = 0.7L =</a:t>
            </a:r>
            <a:r>
              <a:rPr lang="en-CA" b="1" i="1" dirty="0" smtClean="0">
                <a:solidFill>
                  <a:srgbClr val="FF0000"/>
                </a:solidFill>
              </a:rPr>
              <a:t>0.7dm</a:t>
            </a:r>
            <a:r>
              <a:rPr lang="en-CA" b="1" i="1" baseline="30000" dirty="0" smtClean="0">
                <a:solidFill>
                  <a:srgbClr val="FF0000"/>
                </a:solidFill>
              </a:rPr>
              <a:t>3</a:t>
            </a:r>
            <a:endParaRPr lang="en-CA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CA" sz="2000" dirty="0" smtClean="0"/>
              <a:t>#learning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Today </a:t>
            </a:r>
            <a:r>
              <a:rPr lang="en-CA" b="1" dirty="0" smtClean="0"/>
              <a:t>we will </a:t>
            </a:r>
            <a:r>
              <a:rPr lang="en-CA" dirty="0" smtClean="0"/>
              <a:t>calculate the </a:t>
            </a:r>
            <a:r>
              <a:rPr lang="en-CA" b="1" dirty="0" smtClean="0"/>
              <a:t>volume</a:t>
            </a:r>
            <a:r>
              <a:rPr lang="en-CA" dirty="0" smtClean="0"/>
              <a:t> of prisms, cubes and </a:t>
            </a:r>
            <a:r>
              <a:rPr lang="en-CA" dirty="0" smtClean="0"/>
              <a:t>cylinders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So that </a:t>
            </a:r>
            <a:r>
              <a:rPr lang="en-CA" dirty="0" smtClean="0"/>
              <a:t>we can </a:t>
            </a:r>
            <a:r>
              <a:rPr lang="en-CA" dirty="0" smtClean="0"/>
              <a:t>measure space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Keys to Success</a:t>
            </a:r>
            <a:r>
              <a:rPr lang="en-CA" b="1" dirty="0" smtClean="0"/>
              <a:t>:</a:t>
            </a:r>
          </a:p>
          <a:p>
            <a:pPr marL="0" indent="0">
              <a:buNone/>
            </a:pPr>
            <a:endParaRPr lang="en-CA" b="1" dirty="0" smtClean="0"/>
          </a:p>
          <a:p>
            <a:r>
              <a:rPr lang="en-CA" b="1" i="1" dirty="0" smtClean="0"/>
              <a:t>Identify</a:t>
            </a:r>
            <a:r>
              <a:rPr lang="en-CA" dirty="0" smtClean="0"/>
              <a:t> the </a:t>
            </a:r>
            <a:r>
              <a:rPr lang="en-CA" b="1" i="1" dirty="0" smtClean="0"/>
              <a:t>type</a:t>
            </a:r>
            <a:r>
              <a:rPr lang="en-CA" dirty="0" smtClean="0"/>
              <a:t> of solid and formula to use</a:t>
            </a:r>
          </a:p>
          <a:p>
            <a:r>
              <a:rPr lang="en-CA" b="1" i="1" dirty="0" smtClean="0"/>
              <a:t>Substitute</a:t>
            </a:r>
            <a:r>
              <a:rPr lang="en-CA" dirty="0" smtClean="0"/>
              <a:t> the appropriate measurements</a:t>
            </a:r>
          </a:p>
          <a:p>
            <a:r>
              <a:rPr lang="en-CA" dirty="0" smtClean="0"/>
              <a:t>Indicate the volume with </a:t>
            </a:r>
            <a:r>
              <a:rPr lang="en-CA" b="1" i="1" dirty="0" smtClean="0"/>
              <a:t>correct units </a:t>
            </a:r>
            <a:r>
              <a:rPr lang="en-CA" dirty="0" smtClean="0"/>
              <a:t>of measurement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601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Lesson 3.2</a:t>
            </a:r>
            <a:br>
              <a:rPr lang="en-CA" dirty="0" smtClean="0"/>
            </a:br>
            <a:r>
              <a:rPr lang="en-CA" dirty="0" smtClean="0"/>
              <a:t>Volume of Cubes, Prisms, Cylinders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9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CA" dirty="0" smtClean="0"/>
              <a:t>Volume of a cube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Cube 3"/>
          <p:cNvSpPr/>
          <p:nvPr/>
        </p:nvSpPr>
        <p:spPr>
          <a:xfrm>
            <a:off x="6055568" y="2150351"/>
            <a:ext cx="1440160" cy="1152128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372200" y="32756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766873" y="2361654"/>
            <a:ext cx="44644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The volume, V,  of a cube with length </a:t>
            </a:r>
            <a:r>
              <a:rPr lang="en-CA" i="1" dirty="0"/>
              <a:t>s</a:t>
            </a:r>
            <a:r>
              <a:rPr lang="en-CA" dirty="0" smtClean="0"/>
              <a:t> </a:t>
            </a:r>
            <a:r>
              <a:rPr lang="en-CA" dirty="0" smtClean="0"/>
              <a:t>is:</a:t>
            </a:r>
          </a:p>
          <a:p>
            <a:pPr algn="ctr"/>
            <a:endParaRPr lang="en-CA" dirty="0"/>
          </a:p>
          <a:p>
            <a:pPr algn="ctr"/>
            <a:r>
              <a:rPr lang="en-CA" dirty="0" smtClean="0"/>
              <a:t>V = </a:t>
            </a:r>
            <a:r>
              <a:rPr lang="en-CA" dirty="0" smtClean="0"/>
              <a:t>s</a:t>
            </a:r>
            <a:r>
              <a:rPr lang="en-CA" baseline="30000" dirty="0" smtClean="0"/>
              <a:t>3</a:t>
            </a:r>
            <a:endParaRPr lang="en-CA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460358"/>
            <a:ext cx="50405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Example:  What is the total volume of a cube that is 2 cm long?</a:t>
            </a:r>
          </a:p>
          <a:p>
            <a:endParaRPr lang="en-CA" dirty="0" smtClean="0"/>
          </a:p>
          <a:p>
            <a:r>
              <a:rPr lang="en-CA" dirty="0"/>
              <a:t>V</a:t>
            </a:r>
            <a:r>
              <a:rPr lang="en-CA" dirty="0" smtClean="0"/>
              <a:t> = </a:t>
            </a:r>
            <a:r>
              <a:rPr lang="en-CA" dirty="0" smtClean="0"/>
              <a:t>s</a:t>
            </a:r>
            <a:r>
              <a:rPr lang="en-CA" baseline="30000" dirty="0" smtClean="0"/>
              <a:t>3   </a:t>
            </a:r>
            <a:r>
              <a:rPr lang="en-CA" dirty="0" smtClean="0"/>
              <a:t>(Always start with the formula!)</a:t>
            </a:r>
          </a:p>
          <a:p>
            <a:endParaRPr lang="en-CA" baseline="30000" dirty="0" smtClean="0"/>
          </a:p>
          <a:p>
            <a:r>
              <a:rPr lang="en-CA" dirty="0" smtClean="0"/>
              <a:t>V = (2 </a:t>
            </a:r>
            <a:r>
              <a:rPr lang="en-CA" dirty="0" smtClean="0"/>
              <a:t>)</a:t>
            </a:r>
            <a:r>
              <a:rPr lang="en-CA" baseline="30000" dirty="0" smtClean="0"/>
              <a:t>3</a:t>
            </a:r>
            <a:endParaRPr lang="en-CA" baseline="30000" dirty="0" smtClean="0"/>
          </a:p>
          <a:p>
            <a:endParaRPr lang="en-CA" baseline="30000" dirty="0"/>
          </a:p>
          <a:p>
            <a:r>
              <a:rPr lang="en-CA" dirty="0" smtClean="0"/>
              <a:t>V = (2 </a:t>
            </a:r>
            <a:r>
              <a:rPr lang="en-CA" dirty="0" smtClean="0"/>
              <a:t>) </a:t>
            </a:r>
            <a:r>
              <a:rPr lang="en-CA" dirty="0"/>
              <a:t>(2 </a:t>
            </a:r>
            <a:r>
              <a:rPr lang="en-CA" dirty="0" smtClean="0"/>
              <a:t>) </a:t>
            </a:r>
            <a:r>
              <a:rPr lang="en-CA" dirty="0"/>
              <a:t>(2 </a:t>
            </a:r>
            <a:r>
              <a:rPr lang="en-CA" dirty="0" smtClean="0"/>
              <a:t>)</a:t>
            </a:r>
            <a:endParaRPr lang="en-CA" dirty="0" smtClean="0"/>
          </a:p>
          <a:p>
            <a:endParaRPr lang="en-CA" dirty="0"/>
          </a:p>
          <a:p>
            <a:r>
              <a:rPr lang="en-CA" b="1" dirty="0" smtClean="0">
                <a:solidFill>
                  <a:srgbClr val="FF0000"/>
                </a:solidFill>
              </a:rPr>
              <a:t>V = 8 cm</a:t>
            </a:r>
            <a:r>
              <a:rPr lang="en-CA" b="1" baseline="30000" dirty="0" smtClean="0">
                <a:solidFill>
                  <a:srgbClr val="FF0000"/>
                </a:solidFill>
              </a:rPr>
              <a:t>3</a:t>
            </a:r>
            <a:endParaRPr lang="en-CA" b="1" dirty="0" smtClean="0">
              <a:solidFill>
                <a:srgbClr val="FF0000"/>
              </a:solidFill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52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CA" dirty="0" smtClean="0"/>
              <a:t>Volume of a prism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u="sng" dirty="0" smtClean="0"/>
          </a:p>
          <a:p>
            <a:pPr marL="0" indent="0">
              <a:buNone/>
            </a:pPr>
            <a:r>
              <a:rPr lang="en-CA" sz="2400" dirty="0" smtClean="0"/>
              <a:t>Rectangular Prism (shoe box)</a:t>
            </a:r>
            <a:endParaRPr lang="en-CA" sz="2400" dirty="0"/>
          </a:p>
          <a:p>
            <a:pPr marL="0" indent="0">
              <a:buNone/>
            </a:pPr>
            <a:endParaRPr lang="en-CA" sz="2400" u="sng" dirty="0" smtClean="0"/>
          </a:p>
          <a:p>
            <a:pPr marL="0" indent="0" algn="ctr">
              <a:buNone/>
            </a:pPr>
            <a:r>
              <a:rPr lang="en-CA" sz="3600" b="1" dirty="0" smtClean="0"/>
              <a:t>V </a:t>
            </a:r>
            <a:r>
              <a:rPr lang="en-CA" sz="3600" b="1" dirty="0" smtClean="0"/>
              <a:t>= l </a:t>
            </a:r>
            <a:r>
              <a:rPr lang="en-CA" sz="3600" b="1" i="1" dirty="0" smtClean="0"/>
              <a:t>x</a:t>
            </a:r>
            <a:r>
              <a:rPr lang="en-CA" sz="3600" b="1" dirty="0" smtClean="0"/>
              <a:t> w </a:t>
            </a:r>
            <a:r>
              <a:rPr lang="en-CA" sz="3600" b="1" i="1" dirty="0" smtClean="0"/>
              <a:t>x</a:t>
            </a:r>
            <a:r>
              <a:rPr lang="en-CA" sz="3600" b="1" dirty="0" smtClean="0"/>
              <a:t> h  </a:t>
            </a:r>
          </a:p>
          <a:p>
            <a:pPr marL="0" indent="0">
              <a:buNone/>
            </a:pPr>
            <a:endParaRPr lang="en-CA" sz="2400" u="sng" dirty="0" smtClean="0"/>
          </a:p>
          <a:p>
            <a:pPr marL="0" indent="0">
              <a:buNone/>
            </a:pPr>
            <a:r>
              <a:rPr lang="en-CA" sz="2400" dirty="0" smtClean="0"/>
              <a:t>For </a:t>
            </a:r>
            <a:r>
              <a:rPr lang="en-CA" sz="2400" b="1" i="1" dirty="0" smtClean="0"/>
              <a:t>any</a:t>
            </a:r>
            <a:r>
              <a:rPr lang="en-CA" sz="2400" dirty="0" smtClean="0"/>
              <a:t> prism, we can </a:t>
            </a:r>
            <a:r>
              <a:rPr lang="en-CA" sz="2400" dirty="0" smtClean="0"/>
              <a:t>use </a:t>
            </a:r>
            <a:r>
              <a:rPr lang="en-CA" sz="2400" dirty="0" smtClean="0"/>
              <a:t>this formula:			  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dirty="0" smtClean="0"/>
              <a:t>	   </a:t>
            </a:r>
          </a:p>
          <a:p>
            <a:r>
              <a:rPr lang="en-CA" sz="2400" dirty="0" smtClean="0"/>
              <a:t>Where A</a:t>
            </a:r>
            <a:r>
              <a:rPr lang="en-CA" sz="2400" baseline="-25000" dirty="0" smtClean="0"/>
              <a:t>b</a:t>
            </a:r>
            <a:r>
              <a:rPr lang="en-CA" sz="2400" dirty="0" smtClean="0"/>
              <a:t> is the area of the base, and h is the height of the prism</a:t>
            </a:r>
            <a:r>
              <a:rPr lang="en-CA" sz="2400" dirty="0" smtClean="0"/>
              <a:t>.</a:t>
            </a:r>
          </a:p>
          <a:p>
            <a:endParaRPr lang="en-CA" sz="2400" dirty="0" smtClean="0"/>
          </a:p>
          <a:p>
            <a:pPr marL="0" indent="0">
              <a:buNone/>
            </a:pPr>
            <a:endParaRPr lang="en-CA" sz="2400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6474946" y="952272"/>
            <a:ext cx="2424167" cy="1368152"/>
            <a:chOff x="9077766" y="1052736"/>
            <a:chExt cx="2424167" cy="1368152"/>
          </a:xfrm>
        </p:grpSpPr>
        <p:grpSp>
          <p:nvGrpSpPr>
            <p:cNvPr id="9" name="Group 8"/>
            <p:cNvGrpSpPr/>
            <p:nvPr/>
          </p:nvGrpSpPr>
          <p:grpSpPr>
            <a:xfrm>
              <a:off x="9468544" y="1052736"/>
              <a:ext cx="1800200" cy="1368152"/>
              <a:chOff x="8748464" y="1052736"/>
              <a:chExt cx="1800200" cy="1368152"/>
            </a:xfrm>
          </p:grpSpPr>
          <p:sp>
            <p:nvSpPr>
              <p:cNvPr id="5" name="Cube 4"/>
              <p:cNvSpPr/>
              <p:nvPr/>
            </p:nvSpPr>
            <p:spPr>
              <a:xfrm>
                <a:off x="8748464" y="1052736"/>
                <a:ext cx="1800200" cy="936104"/>
              </a:xfrm>
              <a:prstGeom prst="cube">
                <a:avLst>
                  <a:gd name="adj" fmla="val 3832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363419" y="2051556"/>
                <a:ext cx="3960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a</a:t>
                </a:r>
                <a:endParaRPr lang="en-CA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8748464" y="2132856"/>
                <a:ext cx="14401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1141893" y="1840178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b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77766" y="1608737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h</a:t>
              </a:r>
              <a:endParaRPr lang="en-CA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9396536" y="1412776"/>
              <a:ext cx="0" cy="61206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0982592" y="1700808"/>
              <a:ext cx="430168" cy="378359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3563888" y="5155459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V = </a:t>
            </a:r>
            <a:r>
              <a:rPr lang="en-CA" sz="3600" b="1" dirty="0" err="1" smtClean="0"/>
              <a:t>A</a:t>
            </a:r>
            <a:r>
              <a:rPr lang="en-CA" sz="3600" b="1" baseline="-25000" dirty="0" err="1" smtClean="0"/>
              <a:t>b</a:t>
            </a:r>
            <a:r>
              <a:rPr lang="en-CA" sz="3600" b="1" dirty="0" smtClean="0"/>
              <a:t> x h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31091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CA" dirty="0" smtClean="0"/>
              <a:t>Volume of a Cylinder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</a:rPr>
              <a:t>		  </a:t>
            </a:r>
          </a:p>
          <a:p>
            <a:pPr marL="0" indent="0">
              <a:buNone/>
            </a:pPr>
            <a:r>
              <a:rPr lang="en-CA" sz="2400" dirty="0">
                <a:solidFill>
                  <a:schemeClr val="tx1"/>
                </a:solidFill>
              </a:rPr>
              <a:t>	</a:t>
            </a:r>
            <a:r>
              <a:rPr lang="en-CA" sz="2400" dirty="0" smtClean="0">
                <a:solidFill>
                  <a:schemeClr val="tx1"/>
                </a:solidFill>
              </a:rPr>
              <a:t>	   </a:t>
            </a:r>
          </a:p>
          <a:p>
            <a:pPr marL="0" indent="0">
              <a:buNone/>
            </a:pPr>
            <a:endParaRPr lang="en-CA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43808" y="2190995"/>
            <a:ext cx="27363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V = </a:t>
            </a:r>
            <a:r>
              <a:rPr lang="en-CA" sz="3600" dirty="0" err="1" smtClean="0"/>
              <a:t>A</a:t>
            </a:r>
            <a:r>
              <a:rPr lang="en-CA" sz="3600" baseline="-25000" dirty="0" err="1" smtClean="0"/>
              <a:t>b</a:t>
            </a:r>
            <a:r>
              <a:rPr lang="en-CA" sz="3600" dirty="0" smtClean="0"/>
              <a:t> x h</a:t>
            </a:r>
            <a:endParaRPr lang="en-CA" sz="3600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68760"/>
            <a:ext cx="115212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2944016" y="3682552"/>
            <a:ext cx="26642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V = </a:t>
            </a:r>
            <a:r>
              <a:rPr lang="el-GR" sz="3600" dirty="0" smtClean="0"/>
              <a:t>π</a:t>
            </a:r>
            <a:r>
              <a:rPr lang="en-CA" sz="3600" dirty="0" smtClean="0"/>
              <a:t>r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h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57986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Volume of a sphere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 smtClean="0"/>
                  <a:t> 			</a:t>
                </a:r>
                <a14:m>
                  <m:oMath xmlns:m="http://schemas.openxmlformats.org/officeDocument/2006/math">
                    <m:r>
                      <a:rPr lang="en-CA" sz="3600" b="1" i="1" smtClean="0">
                        <a:latin typeface="Cambria Math"/>
                      </a:rPr>
                      <m:t>𝑽</m:t>
                    </m:r>
                    <m:r>
                      <a:rPr lang="en-CA" sz="36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CA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CA" sz="36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CA" sz="36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el-GR" sz="3600" b="1" dirty="0"/>
                      <m:t>π</m:t>
                    </m:r>
                  </m:oMath>
                </a14:m>
                <a:r>
                  <a:rPr lang="en-CA" sz="3600" b="1" dirty="0" smtClean="0"/>
                  <a:t>r</a:t>
                </a:r>
                <a:r>
                  <a:rPr lang="en-CA" sz="3600" b="1" baseline="30000" dirty="0" smtClean="0"/>
                  <a:t>3</a:t>
                </a:r>
              </a:p>
              <a:p>
                <a:pPr marL="0" indent="0">
                  <a:buNone/>
                </a:pPr>
                <a:r>
                  <a:rPr lang="en-CA" sz="2400" b="1" dirty="0" smtClean="0"/>
                  <a:t>Example:</a:t>
                </a:r>
              </a:p>
              <a:p>
                <a:pPr marL="0" indent="0">
                  <a:buNone/>
                </a:pPr>
                <a:r>
                  <a:rPr lang="en-CA" sz="2400" b="1" dirty="0" smtClean="0"/>
                  <a:t>Find the volume of a sphere with radius measuring 7.5 cm.</a:t>
                </a:r>
                <a:endParaRPr lang="en-CA" sz="2400" b="1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947" y="3429000"/>
            <a:ext cx="2990074" cy="313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4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1230</TotalTime>
  <Words>415</Words>
  <Application>Microsoft Office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Warm Up</vt:lpstr>
      <vt:lpstr>The rEal Warm-Up</vt:lpstr>
      <vt:lpstr>The rEal Warm-Up</vt:lpstr>
      <vt:lpstr>#learning</vt:lpstr>
      <vt:lpstr>Lesson 3.2 Volume of Cubes, Prisms, Cylinders</vt:lpstr>
      <vt:lpstr>Volume of a cube</vt:lpstr>
      <vt:lpstr>Volume of a prism</vt:lpstr>
      <vt:lpstr>Volume of a Cylinder</vt:lpstr>
      <vt:lpstr>Volume of a sphere</vt:lpstr>
      <vt:lpstr>Examples:</vt:lpstr>
      <vt:lpstr>PowerPoint Presentation</vt:lpstr>
      <vt:lpstr>PowerPoint Presentation</vt:lpstr>
      <vt:lpstr>Team activity</vt:lpstr>
      <vt:lpstr>PRACTIce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Erica Cameron</dc:creator>
  <cp:lastModifiedBy>Kate Smith</cp:lastModifiedBy>
  <cp:revision>17</cp:revision>
  <cp:lastPrinted>2013-02-13T21:16:47Z</cp:lastPrinted>
  <dcterms:created xsi:type="dcterms:W3CDTF">2013-02-13T02:57:47Z</dcterms:created>
  <dcterms:modified xsi:type="dcterms:W3CDTF">2016-02-12T17:17:14Z</dcterms:modified>
</cp:coreProperties>
</file>